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18" r:id="rId1"/>
  </p:sldMasterIdLst>
  <p:notesMasterIdLst>
    <p:notesMasterId r:id="rId36"/>
  </p:notesMasterIdLst>
  <p:sldIdLst>
    <p:sldId id="256" r:id="rId2"/>
    <p:sldId id="428" r:id="rId3"/>
    <p:sldId id="380" r:id="rId4"/>
    <p:sldId id="260" r:id="rId5"/>
    <p:sldId id="261" r:id="rId6"/>
    <p:sldId id="262" r:id="rId7"/>
    <p:sldId id="263" r:id="rId8"/>
    <p:sldId id="264" r:id="rId9"/>
    <p:sldId id="317" r:id="rId10"/>
    <p:sldId id="318" r:id="rId11"/>
    <p:sldId id="348" r:id="rId12"/>
    <p:sldId id="349" r:id="rId13"/>
    <p:sldId id="409" r:id="rId14"/>
    <p:sldId id="352" r:id="rId15"/>
    <p:sldId id="354" r:id="rId16"/>
    <p:sldId id="357" r:id="rId17"/>
    <p:sldId id="358" r:id="rId18"/>
    <p:sldId id="361" r:id="rId19"/>
    <p:sldId id="364" r:id="rId20"/>
    <p:sldId id="366" r:id="rId21"/>
    <p:sldId id="368" r:id="rId22"/>
    <p:sldId id="369" r:id="rId23"/>
    <p:sldId id="370" r:id="rId24"/>
    <p:sldId id="371" r:id="rId25"/>
    <p:sldId id="372" r:id="rId26"/>
    <p:sldId id="373" r:id="rId27"/>
    <p:sldId id="300" r:id="rId28"/>
    <p:sldId id="301" r:id="rId29"/>
    <p:sldId id="302" r:id="rId30"/>
    <p:sldId id="374" r:id="rId31"/>
    <p:sldId id="424" r:id="rId32"/>
    <p:sldId id="425" r:id="rId33"/>
    <p:sldId id="426" r:id="rId34"/>
    <p:sldId id="37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26D8"/>
    <a:srgbClr val="006C31"/>
    <a:srgbClr val="23E95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25" autoAdjust="0"/>
    <p:restoredTop sz="94624" autoAdjust="0"/>
  </p:normalViewPr>
  <p:slideViewPr>
    <p:cSldViewPr snapToGrid="0">
      <p:cViewPr>
        <p:scale>
          <a:sx n="77" d="100"/>
          <a:sy n="77" d="100"/>
        </p:scale>
        <p:origin x="-522" y="-29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36AEE5-619D-4E8C-B42F-AE2C4482349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A0E8C1D-3706-44A6-9A0C-BD842C7943B3}">
      <dgm:prSet phldrT="[Text]"/>
      <dgm:spPr>
        <a:solidFill>
          <a:srgbClr val="FF0000"/>
        </a:solidFill>
      </dgm:spPr>
      <dgm:t>
        <a:bodyPr/>
        <a:lstStyle/>
        <a:p>
          <a:r>
            <a:rPr lang="en-US" dirty="0" smtClean="0"/>
            <a:t>MUSCLE TRIMMING</a:t>
          </a:r>
          <a:endParaRPr lang="en-US" dirty="0"/>
        </a:p>
      </dgm:t>
    </dgm:pt>
    <dgm:pt modelId="{CBF35F18-7D6A-444B-AE47-C2ABA697E4F5}" type="parTrans" cxnId="{15E2E1ED-60BA-4530-9EEB-BD603F785654}">
      <dgm:prSet/>
      <dgm:spPr/>
      <dgm:t>
        <a:bodyPr/>
        <a:lstStyle/>
        <a:p>
          <a:endParaRPr lang="en-US"/>
        </a:p>
      </dgm:t>
    </dgm:pt>
    <dgm:pt modelId="{A6B904DE-F8CE-45C1-85D5-67F007ED17DB}" type="sibTrans" cxnId="{15E2E1ED-60BA-4530-9EEB-BD603F785654}">
      <dgm:prSet/>
      <dgm:spPr/>
      <dgm:t>
        <a:bodyPr/>
        <a:lstStyle/>
        <a:p>
          <a:endParaRPr lang="en-US"/>
        </a:p>
      </dgm:t>
    </dgm:pt>
    <dgm:pt modelId="{F6047138-F503-4095-A97D-D9F36D5E04A8}">
      <dgm:prSet phldrT="[Text]"/>
      <dgm:spPr>
        <a:solidFill>
          <a:srgbClr val="92D050"/>
        </a:solidFill>
      </dgm:spPr>
      <dgm:t>
        <a:bodyPr/>
        <a:lstStyle/>
        <a:p>
          <a:r>
            <a:rPr lang="en-US" dirty="0" smtClean="0"/>
            <a:t>PERIPHERAL TRACING</a:t>
          </a:r>
          <a:endParaRPr lang="en-US" dirty="0"/>
        </a:p>
      </dgm:t>
    </dgm:pt>
    <dgm:pt modelId="{FA3BA81F-00DE-407C-A352-5DCB44B04D92}" type="parTrans" cxnId="{D6748C0B-53FE-4FAA-9F1D-C269BB94A20D}">
      <dgm:prSet/>
      <dgm:spPr/>
      <dgm:t>
        <a:bodyPr/>
        <a:lstStyle/>
        <a:p>
          <a:endParaRPr lang="en-US"/>
        </a:p>
      </dgm:t>
    </dgm:pt>
    <dgm:pt modelId="{ADCCE002-C828-413C-8865-0A04F21F248B}" type="sibTrans" cxnId="{D6748C0B-53FE-4FAA-9F1D-C269BB94A20D}">
      <dgm:prSet/>
      <dgm:spPr/>
      <dgm:t>
        <a:bodyPr/>
        <a:lstStyle/>
        <a:p>
          <a:endParaRPr lang="en-US"/>
        </a:p>
      </dgm:t>
    </dgm:pt>
    <dgm:pt modelId="{D6F93B11-B80D-4B4E-AD93-43CBE0CC4AF0}" type="pres">
      <dgm:prSet presAssocID="{8136AEE5-619D-4E8C-B42F-AE2C44823492}" presName="linear" presStyleCnt="0">
        <dgm:presLayoutVars>
          <dgm:dir/>
          <dgm:animLvl val="lvl"/>
          <dgm:resizeHandles val="exact"/>
        </dgm:presLayoutVars>
      </dgm:prSet>
      <dgm:spPr/>
      <dgm:t>
        <a:bodyPr/>
        <a:lstStyle/>
        <a:p>
          <a:endParaRPr lang="en-US"/>
        </a:p>
      </dgm:t>
    </dgm:pt>
    <dgm:pt modelId="{041F522F-2914-4EC4-A34A-86BDB3CCB669}" type="pres">
      <dgm:prSet presAssocID="{6A0E8C1D-3706-44A6-9A0C-BD842C7943B3}" presName="parentLin" presStyleCnt="0"/>
      <dgm:spPr/>
    </dgm:pt>
    <dgm:pt modelId="{89040F50-2F0E-47FE-B9A5-DE90377E5FFE}" type="pres">
      <dgm:prSet presAssocID="{6A0E8C1D-3706-44A6-9A0C-BD842C7943B3}" presName="parentLeftMargin" presStyleLbl="node1" presStyleIdx="0" presStyleCnt="2"/>
      <dgm:spPr/>
      <dgm:t>
        <a:bodyPr/>
        <a:lstStyle/>
        <a:p>
          <a:endParaRPr lang="en-US"/>
        </a:p>
      </dgm:t>
    </dgm:pt>
    <dgm:pt modelId="{731A5A9C-72D9-458E-87D1-4B701BBCF258}" type="pres">
      <dgm:prSet presAssocID="{6A0E8C1D-3706-44A6-9A0C-BD842C7943B3}" presName="parentText" presStyleLbl="node1" presStyleIdx="0" presStyleCnt="2">
        <dgm:presLayoutVars>
          <dgm:chMax val="0"/>
          <dgm:bulletEnabled val="1"/>
        </dgm:presLayoutVars>
      </dgm:prSet>
      <dgm:spPr/>
      <dgm:t>
        <a:bodyPr/>
        <a:lstStyle/>
        <a:p>
          <a:endParaRPr lang="en-US"/>
        </a:p>
      </dgm:t>
    </dgm:pt>
    <dgm:pt modelId="{36C6C45D-E431-4A34-85DE-701FC4777F70}" type="pres">
      <dgm:prSet presAssocID="{6A0E8C1D-3706-44A6-9A0C-BD842C7943B3}" presName="negativeSpace" presStyleCnt="0"/>
      <dgm:spPr/>
    </dgm:pt>
    <dgm:pt modelId="{8F6AF122-F2FD-4BF6-90CE-7DEA6A67B8B8}" type="pres">
      <dgm:prSet presAssocID="{6A0E8C1D-3706-44A6-9A0C-BD842C7943B3}" presName="childText" presStyleLbl="conFgAcc1" presStyleIdx="0" presStyleCnt="2">
        <dgm:presLayoutVars>
          <dgm:bulletEnabled val="1"/>
        </dgm:presLayoutVars>
      </dgm:prSet>
      <dgm:spPr/>
    </dgm:pt>
    <dgm:pt modelId="{6B4185DB-FD53-4E70-A0CD-5FEB9CA9650E}" type="pres">
      <dgm:prSet presAssocID="{A6B904DE-F8CE-45C1-85D5-67F007ED17DB}" presName="spaceBetweenRectangles" presStyleCnt="0"/>
      <dgm:spPr/>
    </dgm:pt>
    <dgm:pt modelId="{32468B9E-9DA3-4F85-A51F-18A0485F3A91}" type="pres">
      <dgm:prSet presAssocID="{F6047138-F503-4095-A97D-D9F36D5E04A8}" presName="parentLin" presStyleCnt="0"/>
      <dgm:spPr/>
    </dgm:pt>
    <dgm:pt modelId="{164A2B6A-A5D5-40E6-8697-5D42590D03EB}" type="pres">
      <dgm:prSet presAssocID="{F6047138-F503-4095-A97D-D9F36D5E04A8}" presName="parentLeftMargin" presStyleLbl="node1" presStyleIdx="0" presStyleCnt="2"/>
      <dgm:spPr/>
      <dgm:t>
        <a:bodyPr/>
        <a:lstStyle/>
        <a:p>
          <a:endParaRPr lang="en-US"/>
        </a:p>
      </dgm:t>
    </dgm:pt>
    <dgm:pt modelId="{3F3D02FD-AAF8-46A8-87F0-E96EEAB74147}" type="pres">
      <dgm:prSet presAssocID="{F6047138-F503-4095-A97D-D9F36D5E04A8}" presName="parentText" presStyleLbl="node1" presStyleIdx="1" presStyleCnt="2">
        <dgm:presLayoutVars>
          <dgm:chMax val="0"/>
          <dgm:bulletEnabled val="1"/>
        </dgm:presLayoutVars>
      </dgm:prSet>
      <dgm:spPr/>
      <dgm:t>
        <a:bodyPr/>
        <a:lstStyle/>
        <a:p>
          <a:endParaRPr lang="en-US"/>
        </a:p>
      </dgm:t>
    </dgm:pt>
    <dgm:pt modelId="{2CB73914-D7C8-453E-8237-A249E3C9EE73}" type="pres">
      <dgm:prSet presAssocID="{F6047138-F503-4095-A97D-D9F36D5E04A8}" presName="negativeSpace" presStyleCnt="0"/>
      <dgm:spPr/>
    </dgm:pt>
    <dgm:pt modelId="{7B33A272-7E1E-4D19-B6E1-D7DC2D2C8A06}" type="pres">
      <dgm:prSet presAssocID="{F6047138-F503-4095-A97D-D9F36D5E04A8}" presName="childText" presStyleLbl="conFgAcc1" presStyleIdx="1" presStyleCnt="2">
        <dgm:presLayoutVars>
          <dgm:bulletEnabled val="1"/>
        </dgm:presLayoutVars>
      </dgm:prSet>
      <dgm:spPr/>
    </dgm:pt>
  </dgm:ptLst>
  <dgm:cxnLst>
    <dgm:cxn modelId="{3CD55D1F-7568-4093-8754-C5E6D8C70EB0}" type="presOf" srcId="{6A0E8C1D-3706-44A6-9A0C-BD842C7943B3}" destId="{731A5A9C-72D9-458E-87D1-4B701BBCF258}" srcOrd="1" destOrd="0" presId="urn:microsoft.com/office/officeart/2005/8/layout/list1"/>
    <dgm:cxn modelId="{7F70A781-17E5-4E8E-AFD7-E6601FD2BBCF}" type="presOf" srcId="{F6047138-F503-4095-A97D-D9F36D5E04A8}" destId="{3F3D02FD-AAF8-46A8-87F0-E96EEAB74147}" srcOrd="1" destOrd="0" presId="urn:microsoft.com/office/officeart/2005/8/layout/list1"/>
    <dgm:cxn modelId="{4C5AEDFD-39A0-4D40-B2D3-DA9FA2E4B1A8}" type="presOf" srcId="{6A0E8C1D-3706-44A6-9A0C-BD842C7943B3}" destId="{89040F50-2F0E-47FE-B9A5-DE90377E5FFE}" srcOrd="0" destOrd="0" presId="urn:microsoft.com/office/officeart/2005/8/layout/list1"/>
    <dgm:cxn modelId="{D6748C0B-53FE-4FAA-9F1D-C269BB94A20D}" srcId="{8136AEE5-619D-4E8C-B42F-AE2C44823492}" destId="{F6047138-F503-4095-A97D-D9F36D5E04A8}" srcOrd="1" destOrd="0" parTransId="{FA3BA81F-00DE-407C-A352-5DCB44B04D92}" sibTransId="{ADCCE002-C828-413C-8865-0A04F21F248B}"/>
    <dgm:cxn modelId="{15E2E1ED-60BA-4530-9EEB-BD603F785654}" srcId="{8136AEE5-619D-4E8C-B42F-AE2C44823492}" destId="{6A0E8C1D-3706-44A6-9A0C-BD842C7943B3}" srcOrd="0" destOrd="0" parTransId="{CBF35F18-7D6A-444B-AE47-C2ABA697E4F5}" sibTransId="{A6B904DE-F8CE-45C1-85D5-67F007ED17DB}"/>
    <dgm:cxn modelId="{A41AF125-9461-4E80-956F-3426B5D5857E}" type="presOf" srcId="{8136AEE5-619D-4E8C-B42F-AE2C44823492}" destId="{D6F93B11-B80D-4B4E-AD93-43CBE0CC4AF0}" srcOrd="0" destOrd="0" presId="urn:microsoft.com/office/officeart/2005/8/layout/list1"/>
    <dgm:cxn modelId="{4D146F76-8015-4F3E-857C-098907B6E13D}" type="presOf" srcId="{F6047138-F503-4095-A97D-D9F36D5E04A8}" destId="{164A2B6A-A5D5-40E6-8697-5D42590D03EB}" srcOrd="0" destOrd="0" presId="urn:microsoft.com/office/officeart/2005/8/layout/list1"/>
    <dgm:cxn modelId="{BC5EB28F-F4C5-47E7-8469-C2EEC70BFE73}" type="presParOf" srcId="{D6F93B11-B80D-4B4E-AD93-43CBE0CC4AF0}" destId="{041F522F-2914-4EC4-A34A-86BDB3CCB669}" srcOrd="0" destOrd="0" presId="urn:microsoft.com/office/officeart/2005/8/layout/list1"/>
    <dgm:cxn modelId="{D82CC54A-B6DA-4200-A9B0-56F8E31BDF6A}" type="presParOf" srcId="{041F522F-2914-4EC4-A34A-86BDB3CCB669}" destId="{89040F50-2F0E-47FE-B9A5-DE90377E5FFE}" srcOrd="0" destOrd="0" presId="urn:microsoft.com/office/officeart/2005/8/layout/list1"/>
    <dgm:cxn modelId="{23A8A2AA-6CFA-41E8-8869-29DB4470217D}" type="presParOf" srcId="{041F522F-2914-4EC4-A34A-86BDB3CCB669}" destId="{731A5A9C-72D9-458E-87D1-4B701BBCF258}" srcOrd="1" destOrd="0" presId="urn:microsoft.com/office/officeart/2005/8/layout/list1"/>
    <dgm:cxn modelId="{4F589AC5-945E-4824-97B2-AD146470E96D}" type="presParOf" srcId="{D6F93B11-B80D-4B4E-AD93-43CBE0CC4AF0}" destId="{36C6C45D-E431-4A34-85DE-701FC4777F70}" srcOrd="1" destOrd="0" presId="urn:microsoft.com/office/officeart/2005/8/layout/list1"/>
    <dgm:cxn modelId="{3E7DBFAE-C0A4-42A6-BF6C-A9A3E4F3F1E0}" type="presParOf" srcId="{D6F93B11-B80D-4B4E-AD93-43CBE0CC4AF0}" destId="{8F6AF122-F2FD-4BF6-90CE-7DEA6A67B8B8}" srcOrd="2" destOrd="0" presId="urn:microsoft.com/office/officeart/2005/8/layout/list1"/>
    <dgm:cxn modelId="{821CB8FC-4B4D-43E0-8D42-E7F0398D4C93}" type="presParOf" srcId="{D6F93B11-B80D-4B4E-AD93-43CBE0CC4AF0}" destId="{6B4185DB-FD53-4E70-A0CD-5FEB9CA9650E}" srcOrd="3" destOrd="0" presId="urn:microsoft.com/office/officeart/2005/8/layout/list1"/>
    <dgm:cxn modelId="{17D3ABFF-E1D1-43B8-AB55-A34BC67B87EA}" type="presParOf" srcId="{D6F93B11-B80D-4B4E-AD93-43CBE0CC4AF0}" destId="{32468B9E-9DA3-4F85-A51F-18A0485F3A91}" srcOrd="4" destOrd="0" presId="urn:microsoft.com/office/officeart/2005/8/layout/list1"/>
    <dgm:cxn modelId="{5B3A38D6-CCDD-4A57-984C-1C5457F0CE96}" type="presParOf" srcId="{32468B9E-9DA3-4F85-A51F-18A0485F3A91}" destId="{164A2B6A-A5D5-40E6-8697-5D42590D03EB}" srcOrd="0" destOrd="0" presId="urn:microsoft.com/office/officeart/2005/8/layout/list1"/>
    <dgm:cxn modelId="{44F8436E-E18F-40B9-A6F0-F5A9A00DC8FA}" type="presParOf" srcId="{32468B9E-9DA3-4F85-A51F-18A0485F3A91}" destId="{3F3D02FD-AAF8-46A8-87F0-E96EEAB74147}" srcOrd="1" destOrd="0" presId="urn:microsoft.com/office/officeart/2005/8/layout/list1"/>
    <dgm:cxn modelId="{9E3B9374-0991-48A0-A2DA-82C39D7191A5}" type="presParOf" srcId="{D6F93B11-B80D-4B4E-AD93-43CBE0CC4AF0}" destId="{2CB73914-D7C8-453E-8237-A249E3C9EE73}" srcOrd="5" destOrd="0" presId="urn:microsoft.com/office/officeart/2005/8/layout/list1"/>
    <dgm:cxn modelId="{9EE4BB8B-F33B-4299-A612-759C977DB313}" type="presParOf" srcId="{D6F93B11-B80D-4B4E-AD93-43CBE0CC4AF0}" destId="{7B33A272-7E1E-4D19-B6E1-D7DC2D2C8A06}"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BC30AA-9425-44FC-8F62-9E9011276E4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BCA934-4F2A-4FE1-AC16-5CAF5F33EC7D}">
      <dgm:prSet/>
      <dgm:spPr>
        <a:solidFill>
          <a:srgbClr val="00B0F0"/>
        </a:solidFill>
      </dgm:spPr>
      <dgm:t>
        <a:bodyPr/>
        <a:lstStyle/>
        <a:p>
          <a:r>
            <a:rPr lang="en-US" smtClean="0">
              <a:latin typeface="Georgia" pitchFamily="18" charset="0"/>
            </a:rPr>
            <a:t>Single step or simultaneous border moul</a:t>
          </a:r>
          <a:endParaRPr lang="en-US"/>
        </a:p>
      </dgm:t>
    </dgm:pt>
    <dgm:pt modelId="{99F69BD7-6EAA-48C6-A46C-F06817466388}" type="parTrans" cxnId="{11903206-D0FC-4B77-927E-69AC0B33473D}">
      <dgm:prSet/>
      <dgm:spPr/>
      <dgm:t>
        <a:bodyPr/>
        <a:lstStyle/>
        <a:p>
          <a:endParaRPr lang="en-US"/>
        </a:p>
      </dgm:t>
    </dgm:pt>
    <dgm:pt modelId="{466A5F04-9291-4378-ACFC-9F087AC7B0C0}" type="sibTrans" cxnId="{11903206-D0FC-4B77-927E-69AC0B33473D}">
      <dgm:prSet/>
      <dgm:spPr/>
      <dgm:t>
        <a:bodyPr/>
        <a:lstStyle/>
        <a:p>
          <a:endParaRPr lang="en-US"/>
        </a:p>
      </dgm:t>
    </dgm:pt>
    <dgm:pt modelId="{39B61704-B313-45ED-BF3B-E7652DE6156D}">
      <dgm:prSet/>
      <dgm:spPr>
        <a:solidFill>
          <a:srgbClr val="FF0000"/>
        </a:solidFill>
      </dgm:spPr>
      <dgm:t>
        <a:bodyPr/>
        <a:lstStyle/>
        <a:p>
          <a:r>
            <a:rPr lang="en-US" dirty="0" smtClean="0">
              <a:latin typeface="Georgia" pitchFamily="18" charset="0"/>
            </a:rPr>
            <a:t>Incremental or sectional border </a:t>
          </a:r>
          <a:r>
            <a:rPr lang="en-US" dirty="0" err="1" smtClean="0">
              <a:latin typeface="Georgia" pitchFamily="18" charset="0"/>
            </a:rPr>
            <a:t>moulding</a:t>
          </a:r>
          <a:r>
            <a:rPr lang="en-US" dirty="0" smtClean="0">
              <a:latin typeface="Georgia" pitchFamily="18" charset="0"/>
            </a:rPr>
            <a:t>.</a:t>
          </a:r>
        </a:p>
      </dgm:t>
    </dgm:pt>
    <dgm:pt modelId="{5E3D4DDD-F00C-46E0-B01A-0A40DB685937}" type="parTrans" cxnId="{AAB86CBA-3E11-4C96-A127-647867321CB8}">
      <dgm:prSet/>
      <dgm:spPr/>
      <dgm:t>
        <a:bodyPr/>
        <a:lstStyle/>
        <a:p>
          <a:endParaRPr lang="en-US"/>
        </a:p>
      </dgm:t>
    </dgm:pt>
    <dgm:pt modelId="{1CF5AE0B-46E7-4DDA-908F-487DB96A4AD2}" type="sibTrans" cxnId="{AAB86CBA-3E11-4C96-A127-647867321CB8}">
      <dgm:prSet/>
      <dgm:spPr/>
      <dgm:t>
        <a:bodyPr/>
        <a:lstStyle/>
        <a:p>
          <a:endParaRPr lang="en-US"/>
        </a:p>
      </dgm:t>
    </dgm:pt>
    <dgm:pt modelId="{9BBCCFFE-94DC-4D63-97F6-E35828BFCD5D}" type="pres">
      <dgm:prSet presAssocID="{2ABC30AA-9425-44FC-8F62-9E9011276E47}" presName="linear" presStyleCnt="0">
        <dgm:presLayoutVars>
          <dgm:dir/>
          <dgm:animLvl val="lvl"/>
          <dgm:resizeHandles val="exact"/>
        </dgm:presLayoutVars>
      </dgm:prSet>
      <dgm:spPr/>
      <dgm:t>
        <a:bodyPr/>
        <a:lstStyle/>
        <a:p>
          <a:endParaRPr lang="en-US"/>
        </a:p>
      </dgm:t>
    </dgm:pt>
    <dgm:pt modelId="{616FA99E-D095-40BD-8AB2-9A61A2E3AC6D}" type="pres">
      <dgm:prSet presAssocID="{95BCA934-4F2A-4FE1-AC16-5CAF5F33EC7D}" presName="parentLin" presStyleCnt="0"/>
      <dgm:spPr/>
    </dgm:pt>
    <dgm:pt modelId="{F14CAEF2-6B5D-475B-80BC-9C6379E9CC81}" type="pres">
      <dgm:prSet presAssocID="{95BCA934-4F2A-4FE1-AC16-5CAF5F33EC7D}" presName="parentLeftMargin" presStyleLbl="node1" presStyleIdx="0" presStyleCnt="2"/>
      <dgm:spPr/>
      <dgm:t>
        <a:bodyPr/>
        <a:lstStyle/>
        <a:p>
          <a:endParaRPr lang="en-US"/>
        </a:p>
      </dgm:t>
    </dgm:pt>
    <dgm:pt modelId="{F26A6291-FB56-4768-A4CD-D7A7337AE90D}" type="pres">
      <dgm:prSet presAssocID="{95BCA934-4F2A-4FE1-AC16-5CAF5F33EC7D}" presName="parentText" presStyleLbl="node1" presStyleIdx="0" presStyleCnt="2">
        <dgm:presLayoutVars>
          <dgm:chMax val="0"/>
          <dgm:bulletEnabled val="1"/>
        </dgm:presLayoutVars>
      </dgm:prSet>
      <dgm:spPr/>
      <dgm:t>
        <a:bodyPr/>
        <a:lstStyle/>
        <a:p>
          <a:endParaRPr lang="en-US"/>
        </a:p>
      </dgm:t>
    </dgm:pt>
    <dgm:pt modelId="{CB854FE9-0BC2-4BE2-BB42-BE6C6C581138}" type="pres">
      <dgm:prSet presAssocID="{95BCA934-4F2A-4FE1-AC16-5CAF5F33EC7D}" presName="negativeSpace" presStyleCnt="0"/>
      <dgm:spPr/>
    </dgm:pt>
    <dgm:pt modelId="{25790963-5352-40DB-BE4D-1F9F34BDC07B}" type="pres">
      <dgm:prSet presAssocID="{95BCA934-4F2A-4FE1-AC16-5CAF5F33EC7D}" presName="childText" presStyleLbl="conFgAcc1" presStyleIdx="0" presStyleCnt="2">
        <dgm:presLayoutVars>
          <dgm:bulletEnabled val="1"/>
        </dgm:presLayoutVars>
      </dgm:prSet>
      <dgm:spPr/>
    </dgm:pt>
    <dgm:pt modelId="{4E16B583-BE2F-4989-8745-236997F0F49F}" type="pres">
      <dgm:prSet presAssocID="{466A5F04-9291-4378-ACFC-9F087AC7B0C0}" presName="spaceBetweenRectangles" presStyleCnt="0"/>
      <dgm:spPr/>
    </dgm:pt>
    <dgm:pt modelId="{47DD8198-BE61-4D09-B1F2-361A68F818B4}" type="pres">
      <dgm:prSet presAssocID="{39B61704-B313-45ED-BF3B-E7652DE6156D}" presName="parentLin" presStyleCnt="0"/>
      <dgm:spPr/>
    </dgm:pt>
    <dgm:pt modelId="{3CCD897D-62AE-4658-916D-A19DC2E58183}" type="pres">
      <dgm:prSet presAssocID="{39B61704-B313-45ED-BF3B-E7652DE6156D}" presName="parentLeftMargin" presStyleLbl="node1" presStyleIdx="0" presStyleCnt="2"/>
      <dgm:spPr/>
      <dgm:t>
        <a:bodyPr/>
        <a:lstStyle/>
        <a:p>
          <a:endParaRPr lang="en-US"/>
        </a:p>
      </dgm:t>
    </dgm:pt>
    <dgm:pt modelId="{5C27EAC5-A063-4CC4-BF4A-A0325BB9113B}" type="pres">
      <dgm:prSet presAssocID="{39B61704-B313-45ED-BF3B-E7652DE6156D}" presName="parentText" presStyleLbl="node1" presStyleIdx="1" presStyleCnt="2">
        <dgm:presLayoutVars>
          <dgm:chMax val="0"/>
          <dgm:bulletEnabled val="1"/>
        </dgm:presLayoutVars>
      </dgm:prSet>
      <dgm:spPr/>
      <dgm:t>
        <a:bodyPr/>
        <a:lstStyle/>
        <a:p>
          <a:endParaRPr lang="en-US"/>
        </a:p>
      </dgm:t>
    </dgm:pt>
    <dgm:pt modelId="{596A5676-5EA0-42D1-9454-782806CFDD21}" type="pres">
      <dgm:prSet presAssocID="{39B61704-B313-45ED-BF3B-E7652DE6156D}" presName="negativeSpace" presStyleCnt="0"/>
      <dgm:spPr/>
    </dgm:pt>
    <dgm:pt modelId="{5EC673A9-7E71-4A77-878B-42A08CF4E956}" type="pres">
      <dgm:prSet presAssocID="{39B61704-B313-45ED-BF3B-E7652DE6156D}" presName="childText" presStyleLbl="conFgAcc1" presStyleIdx="1" presStyleCnt="2">
        <dgm:presLayoutVars>
          <dgm:bulletEnabled val="1"/>
        </dgm:presLayoutVars>
      </dgm:prSet>
      <dgm:spPr/>
    </dgm:pt>
  </dgm:ptLst>
  <dgm:cxnLst>
    <dgm:cxn modelId="{11903206-D0FC-4B77-927E-69AC0B33473D}" srcId="{2ABC30AA-9425-44FC-8F62-9E9011276E47}" destId="{95BCA934-4F2A-4FE1-AC16-5CAF5F33EC7D}" srcOrd="0" destOrd="0" parTransId="{99F69BD7-6EAA-48C6-A46C-F06817466388}" sibTransId="{466A5F04-9291-4378-ACFC-9F087AC7B0C0}"/>
    <dgm:cxn modelId="{44586104-2BFE-4641-B7A9-45ABF9CDD711}" type="presOf" srcId="{95BCA934-4F2A-4FE1-AC16-5CAF5F33EC7D}" destId="{F26A6291-FB56-4768-A4CD-D7A7337AE90D}" srcOrd="1" destOrd="0" presId="urn:microsoft.com/office/officeart/2005/8/layout/list1"/>
    <dgm:cxn modelId="{94E27E73-7002-4122-B422-477B1C0D86C9}" type="presOf" srcId="{2ABC30AA-9425-44FC-8F62-9E9011276E47}" destId="{9BBCCFFE-94DC-4D63-97F6-E35828BFCD5D}" srcOrd="0" destOrd="0" presId="urn:microsoft.com/office/officeart/2005/8/layout/list1"/>
    <dgm:cxn modelId="{A5142C65-9C0F-4714-9829-6098CBD396D5}" type="presOf" srcId="{39B61704-B313-45ED-BF3B-E7652DE6156D}" destId="{3CCD897D-62AE-4658-916D-A19DC2E58183}" srcOrd="0" destOrd="0" presId="urn:microsoft.com/office/officeart/2005/8/layout/list1"/>
    <dgm:cxn modelId="{AAB86CBA-3E11-4C96-A127-647867321CB8}" srcId="{2ABC30AA-9425-44FC-8F62-9E9011276E47}" destId="{39B61704-B313-45ED-BF3B-E7652DE6156D}" srcOrd="1" destOrd="0" parTransId="{5E3D4DDD-F00C-46E0-B01A-0A40DB685937}" sibTransId="{1CF5AE0B-46E7-4DDA-908F-487DB96A4AD2}"/>
    <dgm:cxn modelId="{F9FEF06F-9873-4122-B830-47B04597A93C}" type="presOf" srcId="{95BCA934-4F2A-4FE1-AC16-5CAF5F33EC7D}" destId="{F14CAEF2-6B5D-475B-80BC-9C6379E9CC81}" srcOrd="0" destOrd="0" presId="urn:microsoft.com/office/officeart/2005/8/layout/list1"/>
    <dgm:cxn modelId="{64F18AE9-EA5F-4BD1-9222-1E19EA5E901B}" type="presOf" srcId="{39B61704-B313-45ED-BF3B-E7652DE6156D}" destId="{5C27EAC5-A063-4CC4-BF4A-A0325BB9113B}" srcOrd="1" destOrd="0" presId="urn:microsoft.com/office/officeart/2005/8/layout/list1"/>
    <dgm:cxn modelId="{4B852BF2-33B0-45EC-90EF-80990D8EA563}" type="presParOf" srcId="{9BBCCFFE-94DC-4D63-97F6-E35828BFCD5D}" destId="{616FA99E-D095-40BD-8AB2-9A61A2E3AC6D}" srcOrd="0" destOrd="0" presId="urn:microsoft.com/office/officeart/2005/8/layout/list1"/>
    <dgm:cxn modelId="{84F23075-3781-48DA-8747-ADCBDC1FB980}" type="presParOf" srcId="{616FA99E-D095-40BD-8AB2-9A61A2E3AC6D}" destId="{F14CAEF2-6B5D-475B-80BC-9C6379E9CC81}" srcOrd="0" destOrd="0" presId="urn:microsoft.com/office/officeart/2005/8/layout/list1"/>
    <dgm:cxn modelId="{1131372E-3A82-490C-9055-7827AB14710F}" type="presParOf" srcId="{616FA99E-D095-40BD-8AB2-9A61A2E3AC6D}" destId="{F26A6291-FB56-4768-A4CD-D7A7337AE90D}" srcOrd="1" destOrd="0" presId="urn:microsoft.com/office/officeart/2005/8/layout/list1"/>
    <dgm:cxn modelId="{AA831506-6A5B-451A-8B5E-BE6ACA6D2F2C}" type="presParOf" srcId="{9BBCCFFE-94DC-4D63-97F6-E35828BFCD5D}" destId="{CB854FE9-0BC2-4BE2-BB42-BE6C6C581138}" srcOrd="1" destOrd="0" presId="urn:microsoft.com/office/officeart/2005/8/layout/list1"/>
    <dgm:cxn modelId="{3C0E63E7-2351-46D2-972B-61C390D94076}" type="presParOf" srcId="{9BBCCFFE-94DC-4D63-97F6-E35828BFCD5D}" destId="{25790963-5352-40DB-BE4D-1F9F34BDC07B}" srcOrd="2" destOrd="0" presId="urn:microsoft.com/office/officeart/2005/8/layout/list1"/>
    <dgm:cxn modelId="{0FF39F39-6BD7-44A6-95E6-64A7D505B06D}" type="presParOf" srcId="{9BBCCFFE-94DC-4D63-97F6-E35828BFCD5D}" destId="{4E16B583-BE2F-4989-8745-236997F0F49F}" srcOrd="3" destOrd="0" presId="urn:microsoft.com/office/officeart/2005/8/layout/list1"/>
    <dgm:cxn modelId="{04276C87-B163-454A-B36F-5F1D20E6B684}" type="presParOf" srcId="{9BBCCFFE-94DC-4D63-97F6-E35828BFCD5D}" destId="{47DD8198-BE61-4D09-B1F2-361A68F818B4}" srcOrd="4" destOrd="0" presId="urn:microsoft.com/office/officeart/2005/8/layout/list1"/>
    <dgm:cxn modelId="{3B736F0A-A86A-482A-9653-71FE4413C9CD}" type="presParOf" srcId="{47DD8198-BE61-4D09-B1F2-361A68F818B4}" destId="{3CCD897D-62AE-4658-916D-A19DC2E58183}" srcOrd="0" destOrd="0" presId="urn:microsoft.com/office/officeart/2005/8/layout/list1"/>
    <dgm:cxn modelId="{8BD0F70E-0910-4A32-8F15-1EFE8DB51B69}" type="presParOf" srcId="{47DD8198-BE61-4D09-B1F2-361A68F818B4}" destId="{5C27EAC5-A063-4CC4-BF4A-A0325BB9113B}" srcOrd="1" destOrd="0" presId="urn:microsoft.com/office/officeart/2005/8/layout/list1"/>
    <dgm:cxn modelId="{FF4C32F3-BD9A-4D1C-9A7C-4D314EA1ABDA}" type="presParOf" srcId="{9BBCCFFE-94DC-4D63-97F6-E35828BFCD5D}" destId="{596A5676-5EA0-42D1-9454-782806CFDD21}" srcOrd="5" destOrd="0" presId="urn:microsoft.com/office/officeart/2005/8/layout/list1"/>
    <dgm:cxn modelId="{F6DBDE7E-3F3E-4EC9-B39D-A624E0464426}" type="presParOf" srcId="{9BBCCFFE-94DC-4D63-97F6-E35828BFCD5D}" destId="{5EC673A9-7E71-4A77-878B-42A08CF4E956}"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6AF122-F2FD-4BF6-90CE-7DEA6A67B8B8}">
      <dsp:nvSpPr>
        <dsp:cNvPr id="0" name=""/>
        <dsp:cNvSpPr/>
      </dsp:nvSpPr>
      <dsp:spPr>
        <a:xfrm>
          <a:off x="0" y="1704933"/>
          <a:ext cx="8128000" cy="90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1A5A9C-72D9-458E-87D1-4B701BBCF258}">
      <dsp:nvSpPr>
        <dsp:cNvPr id="0" name=""/>
        <dsp:cNvSpPr/>
      </dsp:nvSpPr>
      <dsp:spPr>
        <a:xfrm>
          <a:off x="406400" y="1173573"/>
          <a:ext cx="5689600" cy="106272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1600200">
            <a:lnSpc>
              <a:spcPct val="90000"/>
            </a:lnSpc>
            <a:spcBef>
              <a:spcPct val="0"/>
            </a:spcBef>
            <a:spcAft>
              <a:spcPct val="35000"/>
            </a:spcAft>
          </a:pPr>
          <a:r>
            <a:rPr lang="en-US" sz="3600" kern="1200" dirty="0" smtClean="0"/>
            <a:t>MUSCLE TRIMMING</a:t>
          </a:r>
          <a:endParaRPr lang="en-US" sz="3600" kern="1200" dirty="0"/>
        </a:p>
      </dsp:txBody>
      <dsp:txXfrm>
        <a:off x="406400" y="1173573"/>
        <a:ext cx="5689600" cy="1062720"/>
      </dsp:txXfrm>
    </dsp:sp>
    <dsp:sp modelId="{7B33A272-7E1E-4D19-B6E1-D7DC2D2C8A06}">
      <dsp:nvSpPr>
        <dsp:cNvPr id="0" name=""/>
        <dsp:cNvSpPr/>
      </dsp:nvSpPr>
      <dsp:spPr>
        <a:xfrm>
          <a:off x="0" y="3337893"/>
          <a:ext cx="8128000" cy="90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3D02FD-AAF8-46A8-87F0-E96EEAB74147}">
      <dsp:nvSpPr>
        <dsp:cNvPr id="0" name=""/>
        <dsp:cNvSpPr/>
      </dsp:nvSpPr>
      <dsp:spPr>
        <a:xfrm>
          <a:off x="406400" y="2806533"/>
          <a:ext cx="5689600" cy="106272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1600200">
            <a:lnSpc>
              <a:spcPct val="90000"/>
            </a:lnSpc>
            <a:spcBef>
              <a:spcPct val="0"/>
            </a:spcBef>
            <a:spcAft>
              <a:spcPct val="35000"/>
            </a:spcAft>
          </a:pPr>
          <a:r>
            <a:rPr lang="en-US" sz="3600" kern="1200" dirty="0" smtClean="0"/>
            <a:t>PERIPHERAL TRACING</a:t>
          </a:r>
          <a:endParaRPr lang="en-US" sz="3600" kern="1200" dirty="0"/>
        </a:p>
      </dsp:txBody>
      <dsp:txXfrm>
        <a:off x="406400" y="2806533"/>
        <a:ext cx="5689600" cy="106272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5790963-5352-40DB-BE4D-1F9F34BDC07B}">
      <dsp:nvSpPr>
        <dsp:cNvPr id="0" name=""/>
        <dsp:cNvSpPr/>
      </dsp:nvSpPr>
      <dsp:spPr>
        <a:xfrm>
          <a:off x="0" y="2095533"/>
          <a:ext cx="8128000"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6A6291-FB56-4768-A4CD-D7A7337AE90D}">
      <dsp:nvSpPr>
        <dsp:cNvPr id="0" name=""/>
        <dsp:cNvSpPr/>
      </dsp:nvSpPr>
      <dsp:spPr>
        <a:xfrm>
          <a:off x="406400" y="1770813"/>
          <a:ext cx="5689600" cy="64944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977900">
            <a:lnSpc>
              <a:spcPct val="90000"/>
            </a:lnSpc>
            <a:spcBef>
              <a:spcPct val="0"/>
            </a:spcBef>
            <a:spcAft>
              <a:spcPct val="35000"/>
            </a:spcAft>
          </a:pPr>
          <a:r>
            <a:rPr lang="en-US" sz="2200" kern="1200" smtClean="0">
              <a:latin typeface="Georgia" pitchFamily="18" charset="0"/>
            </a:rPr>
            <a:t>Single step or simultaneous border moul</a:t>
          </a:r>
          <a:endParaRPr lang="en-US" sz="2200" kern="1200"/>
        </a:p>
      </dsp:txBody>
      <dsp:txXfrm>
        <a:off x="406400" y="1770813"/>
        <a:ext cx="5689600" cy="649440"/>
      </dsp:txXfrm>
    </dsp:sp>
    <dsp:sp modelId="{5EC673A9-7E71-4A77-878B-42A08CF4E956}">
      <dsp:nvSpPr>
        <dsp:cNvPr id="0" name=""/>
        <dsp:cNvSpPr/>
      </dsp:nvSpPr>
      <dsp:spPr>
        <a:xfrm>
          <a:off x="0" y="3093453"/>
          <a:ext cx="8128000"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C27EAC5-A063-4CC4-BF4A-A0325BB9113B}">
      <dsp:nvSpPr>
        <dsp:cNvPr id="0" name=""/>
        <dsp:cNvSpPr/>
      </dsp:nvSpPr>
      <dsp:spPr>
        <a:xfrm>
          <a:off x="406400" y="2768733"/>
          <a:ext cx="5689600" cy="64944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977900">
            <a:lnSpc>
              <a:spcPct val="90000"/>
            </a:lnSpc>
            <a:spcBef>
              <a:spcPct val="0"/>
            </a:spcBef>
            <a:spcAft>
              <a:spcPct val="35000"/>
            </a:spcAft>
          </a:pPr>
          <a:r>
            <a:rPr lang="en-US" sz="2200" kern="1200" dirty="0" smtClean="0">
              <a:latin typeface="Georgia" pitchFamily="18" charset="0"/>
            </a:rPr>
            <a:t>Incremental or sectional border </a:t>
          </a:r>
          <a:r>
            <a:rPr lang="en-US" sz="2200" kern="1200" dirty="0" err="1" smtClean="0">
              <a:latin typeface="Georgia" pitchFamily="18" charset="0"/>
            </a:rPr>
            <a:t>moulding</a:t>
          </a:r>
          <a:r>
            <a:rPr lang="en-US" sz="2200" kern="1200" dirty="0" smtClean="0">
              <a:latin typeface="Georgia" pitchFamily="18" charset="0"/>
            </a:rPr>
            <a:t>.</a:t>
          </a:r>
          <a:endParaRPr lang="en-US" sz="2200" kern="1200" dirty="0" smtClean="0">
            <a:latin typeface="Georgia" pitchFamily="18" charset="0"/>
          </a:endParaRPr>
        </a:p>
      </dsp:txBody>
      <dsp:txXfrm>
        <a:off x="406400" y="2768733"/>
        <a:ext cx="5689600" cy="64944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685716-559F-4B5E-BDB9-C393632D8E5B}" type="datetimeFigureOut">
              <a:rPr lang="en-US" smtClean="0"/>
              <a:pPr/>
              <a:t>2/11/2022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431158-0CC7-4D72-8ED7-DBD946ED29B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p:spPr>
        <p:txBody>
          <a:bodyPr/>
          <a:lstStyle/>
          <a:p>
            <a:pPr eaLnBrk="1" hangingPunct="1"/>
            <a:endParaRPr lang="en-US" smtClean="0"/>
          </a:p>
        </p:txBody>
      </p:sp>
      <p:sp>
        <p:nvSpPr>
          <p:cNvPr id="122884" name="Slide Number Placeholder 3"/>
          <p:cNvSpPr>
            <a:spLocks noGrp="1"/>
          </p:cNvSpPr>
          <p:nvPr>
            <p:ph type="sldNum" sz="quarter" idx="5"/>
          </p:nvPr>
        </p:nvSpPr>
        <p:spPr>
          <a:noFill/>
        </p:spPr>
        <p:txBody>
          <a:bodyPr/>
          <a:lstStyle/>
          <a:p>
            <a:fld id="{832DB7DF-2FB9-4350-BA3C-52553308B5D8}" type="slidenum">
              <a:rPr lang="en-US"/>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ea typeface="Arial Unicode MS" pitchFamily="34" charset="-128"/>
                <a:cs typeface="Arial Unicode MS" pitchFamily="34" charset="-128"/>
              </a:rPr>
              <a:t>This term was used because of trimming and shaping effect of muscles of the border seal area.</a:t>
            </a:r>
          </a:p>
          <a:p>
            <a:pPr eaLnBrk="1" hangingPunct="1"/>
            <a:endParaRPr lang="en-US" dirty="0" smtClean="0"/>
          </a:p>
        </p:txBody>
      </p:sp>
      <p:sp>
        <p:nvSpPr>
          <p:cNvPr id="123908" name="Slide Number Placeholder 3"/>
          <p:cNvSpPr>
            <a:spLocks noGrp="1"/>
          </p:cNvSpPr>
          <p:nvPr>
            <p:ph type="sldNum" sz="quarter" idx="5"/>
          </p:nvPr>
        </p:nvSpPr>
        <p:spPr>
          <a:noFill/>
        </p:spPr>
        <p:txBody>
          <a:bodyPr/>
          <a:lstStyle/>
          <a:p>
            <a:fld id="{653ECEE0-509B-444A-8841-A865EBCD27F2}" type="slidenum">
              <a:rPr lang="en-US"/>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p:spPr>
        <p:txBody>
          <a:bodyPr/>
          <a:lstStyle/>
          <a:p>
            <a:pPr eaLnBrk="1" hangingPunct="1"/>
            <a:endParaRPr lang="en-US" smtClean="0"/>
          </a:p>
        </p:txBody>
      </p:sp>
      <p:sp>
        <p:nvSpPr>
          <p:cNvPr id="124932" name="Slide Number Placeholder 3"/>
          <p:cNvSpPr>
            <a:spLocks noGrp="1"/>
          </p:cNvSpPr>
          <p:nvPr>
            <p:ph type="sldNum" sz="quarter" idx="5"/>
          </p:nvPr>
        </p:nvSpPr>
        <p:spPr>
          <a:noFill/>
        </p:spPr>
        <p:txBody>
          <a:bodyPr/>
          <a:lstStyle/>
          <a:p>
            <a:fld id="{31EB8E16-60FF-4CC8-9C8E-952E30E3C0E4}" type="slidenum">
              <a:rPr lang="en-US"/>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a:ln/>
        </p:spPr>
      </p:sp>
      <p:sp>
        <p:nvSpPr>
          <p:cNvPr id="125955" name="Notes Placeholder 2"/>
          <p:cNvSpPr>
            <a:spLocks noGrp="1"/>
          </p:cNvSpPr>
          <p:nvPr>
            <p:ph type="body" idx="1"/>
          </p:nvPr>
        </p:nvSpPr>
        <p:spPr>
          <a:noFill/>
          <a:ln/>
        </p:spPr>
        <p:txBody>
          <a:bodyPr/>
          <a:lstStyle/>
          <a:p>
            <a:pPr eaLnBrk="1" hangingPunct="1"/>
            <a:endParaRPr lang="en-US" smtClean="0"/>
          </a:p>
        </p:txBody>
      </p:sp>
      <p:sp>
        <p:nvSpPr>
          <p:cNvPr id="125956" name="Slide Number Placeholder 3"/>
          <p:cNvSpPr>
            <a:spLocks noGrp="1"/>
          </p:cNvSpPr>
          <p:nvPr>
            <p:ph type="sldNum" sz="quarter" idx="5"/>
          </p:nvPr>
        </p:nvSpPr>
        <p:spPr>
          <a:noFill/>
        </p:spPr>
        <p:txBody>
          <a:bodyPr/>
          <a:lstStyle/>
          <a:p>
            <a:fld id="{3C8F5AF9-AE23-49A1-8649-3A7007B89441}" type="slidenum">
              <a:rPr lang="en-US"/>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ln/>
        </p:spPr>
        <p:txBody>
          <a:bodyPr/>
          <a:lstStyle/>
          <a:p>
            <a:pPr eaLnBrk="1" hangingPunct="1"/>
            <a:endParaRPr lang="en-US" smtClean="0"/>
          </a:p>
        </p:txBody>
      </p:sp>
      <p:sp>
        <p:nvSpPr>
          <p:cNvPr id="126980" name="Slide Number Placeholder 3"/>
          <p:cNvSpPr>
            <a:spLocks noGrp="1"/>
          </p:cNvSpPr>
          <p:nvPr>
            <p:ph type="sldNum" sz="quarter" idx="5"/>
          </p:nvPr>
        </p:nvSpPr>
        <p:spPr>
          <a:noFill/>
        </p:spPr>
        <p:txBody>
          <a:bodyPr/>
          <a:lstStyle/>
          <a:p>
            <a:fld id="{DB3BB6C6-9C67-4B07-A5C9-28739C983F78}" type="slidenum">
              <a:rPr lang="en-US"/>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a:ln/>
        </p:spPr>
      </p:sp>
      <p:sp>
        <p:nvSpPr>
          <p:cNvPr id="134147" name="Notes Placeholder 2"/>
          <p:cNvSpPr>
            <a:spLocks noGrp="1"/>
          </p:cNvSpPr>
          <p:nvPr>
            <p:ph type="body" idx="1"/>
          </p:nvPr>
        </p:nvSpPr>
        <p:spPr>
          <a:noFill/>
          <a:ln/>
        </p:spPr>
        <p:txBody>
          <a:bodyPr/>
          <a:lstStyle/>
          <a:p>
            <a:pPr eaLnBrk="1" hangingPunct="1"/>
            <a:endParaRPr lang="en-US" smtClean="0"/>
          </a:p>
        </p:txBody>
      </p:sp>
      <p:sp>
        <p:nvSpPr>
          <p:cNvPr id="134148" name="Slide Number Placeholder 3"/>
          <p:cNvSpPr>
            <a:spLocks noGrp="1"/>
          </p:cNvSpPr>
          <p:nvPr>
            <p:ph type="sldNum" sz="quarter" idx="5"/>
          </p:nvPr>
        </p:nvSpPr>
        <p:spPr>
          <a:noFill/>
        </p:spPr>
        <p:txBody>
          <a:bodyPr/>
          <a:lstStyle/>
          <a:p>
            <a:fld id="{E2ABA5E2-7CBD-4E1F-B1FC-D773948CB2D0}" type="slidenum">
              <a:rPr lang="en-US"/>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Temp. color</a:t>
            </a:r>
            <a:r>
              <a:rPr lang="en-US" baseline="0" dirty="0" smtClean="0"/>
              <a:t> of </a:t>
            </a:r>
            <a:r>
              <a:rPr lang="en-US" baseline="0" dirty="0" err="1" smtClean="0"/>
              <a:t>sticks</a:t>
            </a:r>
            <a:r>
              <a:rPr lang="en-US" sz="1200" dirty="0" err="1" smtClean="0"/>
              <a:t>Compound</a:t>
            </a:r>
            <a:r>
              <a:rPr lang="en-US" sz="1200" dirty="0" smtClean="0"/>
              <a:t> is </a:t>
            </a:r>
          </a:p>
          <a:p>
            <a:endParaRPr lang="en-US" dirty="0"/>
          </a:p>
        </p:txBody>
      </p:sp>
      <p:sp>
        <p:nvSpPr>
          <p:cNvPr id="4" name="Slide Number Placeholder 3"/>
          <p:cNvSpPr>
            <a:spLocks noGrp="1"/>
          </p:cNvSpPr>
          <p:nvPr>
            <p:ph type="sldNum" sz="quarter" idx="10"/>
          </p:nvPr>
        </p:nvSpPr>
        <p:spPr/>
        <p:txBody>
          <a:bodyPr/>
          <a:lstStyle/>
          <a:p>
            <a:fld id="{EA6EF260-1463-4537-ADE2-EAAF8E67EF2C}" type="slidenum">
              <a:rPr lang="en-US" smtClean="0"/>
              <a:pPr/>
              <a:t>15</a:t>
            </a:fld>
            <a:endParaRPr lang="en-US"/>
          </a:p>
        </p:txBody>
      </p:sp>
    </p:spTree>
    <p:extLst>
      <p:ext uri="{BB962C8B-B14F-4D97-AF65-F5344CB8AC3E}">
        <p14:creationId xmlns="" xmlns:p14="http://schemas.microsoft.com/office/powerpoint/2010/main" val="3317013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McGivney</a:t>
            </a:r>
            <a:r>
              <a:rPr lang="en-US" baseline="0" dirty="0" smtClean="0"/>
              <a:t> has added that the material </a:t>
            </a:r>
            <a:r>
              <a:rPr lang="en-US" baseline="0" dirty="0" err="1" smtClean="0"/>
              <a:t>shoud</a:t>
            </a:r>
            <a:r>
              <a:rPr lang="en-US" baseline="0" dirty="0" smtClean="0"/>
              <a:t> be sufficiently rigid after setting and trimming so that FI material will not crack or craze.</a:t>
            </a:r>
            <a:endParaRPr lang="en-US" dirty="0"/>
          </a:p>
        </p:txBody>
      </p:sp>
      <p:sp>
        <p:nvSpPr>
          <p:cNvPr id="4" name="Slide Number Placeholder 3"/>
          <p:cNvSpPr>
            <a:spLocks noGrp="1"/>
          </p:cNvSpPr>
          <p:nvPr>
            <p:ph type="sldNum" sz="quarter" idx="10"/>
          </p:nvPr>
        </p:nvSpPr>
        <p:spPr/>
        <p:txBody>
          <a:bodyPr/>
          <a:lstStyle/>
          <a:p>
            <a:fld id="{EA6EF260-1463-4537-ADE2-EAAF8E67EF2C}" type="slidenum">
              <a:rPr lang="en-US" smtClean="0"/>
              <a:pPr/>
              <a:t>20</a:t>
            </a:fld>
            <a:endParaRPr lang="en-US"/>
          </a:p>
        </p:txBody>
      </p:sp>
    </p:spTree>
    <p:extLst>
      <p:ext uri="{BB962C8B-B14F-4D97-AF65-F5344CB8AC3E}">
        <p14:creationId xmlns:p14="http://schemas.microsoft.com/office/powerpoint/2010/main" xmlns="" val="3114653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Calibri" pitchFamily="34" charset="0"/>
              </a:rPr>
              <a:t>The reason for using less catalyst than recommended is to provide sufficient working time to complete the border molding of maxillary arch</a:t>
            </a:r>
            <a:endParaRPr lang="en-US" dirty="0"/>
          </a:p>
        </p:txBody>
      </p:sp>
      <p:sp>
        <p:nvSpPr>
          <p:cNvPr id="4" name="Slide Number Placeholder 3"/>
          <p:cNvSpPr>
            <a:spLocks noGrp="1"/>
          </p:cNvSpPr>
          <p:nvPr>
            <p:ph type="sldNum" sz="quarter" idx="10"/>
          </p:nvPr>
        </p:nvSpPr>
        <p:spPr/>
        <p:txBody>
          <a:bodyPr/>
          <a:lstStyle/>
          <a:p>
            <a:fld id="{6C431158-0CC7-4D72-8ED7-DBD946ED29BC}" type="slidenum">
              <a:rPr lang="en-US" smtClean="0"/>
              <a:pPr/>
              <a:t>21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6EF260-1463-4537-ADE2-EAAF8E67EF2C}" type="slidenum">
              <a:rPr lang="en-US" smtClean="0"/>
              <a:pPr/>
              <a:t>26</a:t>
            </a:fld>
            <a:endParaRPr lang="en-US"/>
          </a:p>
        </p:txBody>
      </p:sp>
    </p:spTree>
    <p:extLst>
      <p:ext uri="{BB962C8B-B14F-4D97-AF65-F5344CB8AC3E}">
        <p14:creationId xmlns:p14="http://schemas.microsoft.com/office/powerpoint/2010/main" xmlns="" val="2195321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a:ln/>
        </p:spPr>
      </p:sp>
      <p:sp>
        <p:nvSpPr>
          <p:cNvPr id="164867" name="Notes Placeholder 2"/>
          <p:cNvSpPr>
            <a:spLocks noGrp="1"/>
          </p:cNvSpPr>
          <p:nvPr>
            <p:ph type="body" idx="1"/>
          </p:nvPr>
        </p:nvSpPr>
        <p:spPr>
          <a:noFill/>
          <a:ln/>
        </p:spPr>
        <p:txBody>
          <a:bodyPr/>
          <a:lstStyle/>
          <a:p>
            <a:pPr eaLnBrk="1" hangingPunct="1"/>
            <a:endParaRPr lang="en-US" smtClean="0"/>
          </a:p>
        </p:txBody>
      </p:sp>
      <p:sp>
        <p:nvSpPr>
          <p:cNvPr id="164868" name="Slide Number Placeholder 3"/>
          <p:cNvSpPr>
            <a:spLocks noGrp="1"/>
          </p:cNvSpPr>
          <p:nvPr>
            <p:ph type="sldNum" sz="quarter" idx="5"/>
          </p:nvPr>
        </p:nvSpPr>
        <p:spPr>
          <a:noFill/>
        </p:spPr>
        <p:txBody>
          <a:bodyPr/>
          <a:lstStyle/>
          <a:p>
            <a:fld id="{CE409132-C858-48A4-B386-C250D5602F62}" type="slidenum">
              <a:rPr lang="en-US"/>
              <a:pPr/>
              <a:t>27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a:ln/>
        </p:spPr>
      </p:sp>
      <p:sp>
        <p:nvSpPr>
          <p:cNvPr id="165891" name="Notes Placeholder 2"/>
          <p:cNvSpPr>
            <a:spLocks noGrp="1"/>
          </p:cNvSpPr>
          <p:nvPr>
            <p:ph type="body" idx="1"/>
          </p:nvPr>
        </p:nvSpPr>
        <p:spPr>
          <a:noFill/>
          <a:ln/>
        </p:spPr>
        <p:txBody>
          <a:bodyPr/>
          <a:lstStyle/>
          <a:p>
            <a:pPr eaLnBrk="1" hangingPunct="1"/>
            <a:endParaRPr lang="en-US" smtClean="0"/>
          </a:p>
        </p:txBody>
      </p:sp>
      <p:sp>
        <p:nvSpPr>
          <p:cNvPr id="165892" name="Slide Number Placeholder 3"/>
          <p:cNvSpPr>
            <a:spLocks noGrp="1"/>
          </p:cNvSpPr>
          <p:nvPr>
            <p:ph type="sldNum" sz="quarter" idx="5"/>
          </p:nvPr>
        </p:nvSpPr>
        <p:spPr>
          <a:noFill/>
        </p:spPr>
        <p:txBody>
          <a:bodyPr/>
          <a:lstStyle/>
          <a:p>
            <a:fld id="{2D59E117-5E94-4F20-BBDA-A9EC3CF3587C}" type="slidenum">
              <a:rPr lang="en-US"/>
              <a:pPr/>
              <a:t>28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a:ln/>
        </p:spPr>
      </p:sp>
      <p:sp>
        <p:nvSpPr>
          <p:cNvPr id="166915" name="Notes Placeholder 2"/>
          <p:cNvSpPr>
            <a:spLocks noGrp="1"/>
          </p:cNvSpPr>
          <p:nvPr>
            <p:ph type="body" idx="1"/>
          </p:nvPr>
        </p:nvSpPr>
        <p:spPr>
          <a:noFill/>
          <a:ln/>
        </p:spPr>
        <p:txBody>
          <a:bodyPr/>
          <a:lstStyle/>
          <a:p>
            <a:pPr eaLnBrk="1" hangingPunct="1"/>
            <a:endParaRPr lang="en-US" smtClean="0"/>
          </a:p>
        </p:txBody>
      </p:sp>
      <p:sp>
        <p:nvSpPr>
          <p:cNvPr id="166916" name="Slide Number Placeholder 3"/>
          <p:cNvSpPr>
            <a:spLocks noGrp="1"/>
          </p:cNvSpPr>
          <p:nvPr>
            <p:ph type="sldNum" sz="quarter" idx="5"/>
          </p:nvPr>
        </p:nvSpPr>
        <p:spPr>
          <a:noFill/>
        </p:spPr>
        <p:txBody>
          <a:bodyPr/>
          <a:lstStyle/>
          <a:p>
            <a:fld id="{E6683301-DC6F-42A1-9455-A49246037C38}" type="slidenum">
              <a:rPr lang="en-US"/>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40FF54A7-874F-406D-9EEE-045CF927B99B}" type="datetime1">
              <a:rPr lang="en-US" smtClean="0"/>
              <a:pPr/>
              <a:t>2/11/2022</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4A46A5-8DE9-4F8C-B192-846AF7514962}" type="datetime1">
              <a:rPr lang="en-US" smtClean="0"/>
              <a:pPr/>
              <a:t>2/11/2022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FCF8B00-6FFB-4A77-9425-C6505857B17C}" type="datetime1">
              <a:rPr lang="en-US" smtClean="0"/>
              <a:pPr/>
              <a:t>2/11/2022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66400" y="6416676"/>
            <a:ext cx="1016000" cy="365125"/>
          </a:xfrm>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9D74A5-357F-4028-A4DD-1F8B96B51072}" type="datetime1">
              <a:rPr lang="en-US" smtClean="0"/>
              <a:pPr/>
              <a:t>2/11/2022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48E21F6-A6AB-405F-B1D4-1CE90544F8C6}" type="datetime1">
              <a:rPr lang="en-US" smtClean="0"/>
              <a:pPr/>
              <a:t>2/11/2022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5EE141-02C7-4E4C-A594-B874335919E6}" type="datetime1">
              <a:rPr lang="en-US" smtClean="0"/>
              <a:pPr/>
              <a:t>2/11/2022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27BD4D-1567-4894-947F-5B6FF7DC548D}" type="datetime1">
              <a:rPr lang="en-US" smtClean="0"/>
              <a:pPr/>
              <a:t>2/11/2022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7877800-0895-4A22-A463-81C99F6A5835}" type="datetime1">
              <a:rPr lang="en-US" smtClean="0"/>
              <a:pPr/>
              <a:t>2/11/2022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BE1659A-0A21-4621-9D6E-8BE875559FBE}" type="datetime1">
              <a:rPr lang="en-US" smtClean="0"/>
              <a:pPr/>
              <a:t>2/11/2022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499C63-5D4A-4B7B-B4BC-790FAE4B981B}" type="datetime1">
              <a:rPr lang="en-US" smtClean="0"/>
              <a:pPr/>
              <a:t>2/11/2022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7F95516-7F20-4C45-8658-C47DCB6D976F}" type="datetime1">
              <a:rPr lang="en-US" smtClean="0"/>
              <a:pPr/>
              <a:t>2/11/2022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1C50E0F-8995-44A7-9BAE-F035BF9DDF73}" type="datetime1">
              <a:rPr lang="en-US" smtClean="0"/>
              <a:pPr/>
              <a:t>2/11/2022</a:t>
            </a:fld>
            <a:endParaRPr lang="en-US" dirty="0"/>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10566400" y="-8964"/>
            <a:ext cx="1016000" cy="365125"/>
          </a:xfrm>
          <a:prstGeom prst="rect">
            <a:avLst/>
          </a:prstGeom>
        </p:spPr>
        <p:txBody>
          <a:bodyPr vert="horz" lIns="0" rIns="0" anchor="b"/>
          <a:lstStyle>
            <a:lvl1pPr algn="r" eaLnBrk="1" latinLnBrk="0" hangingPunct="1">
              <a:defRPr kumimoji="0" sz="2400">
                <a:solidFill>
                  <a:schemeClr val="tx1">
                    <a:shade val="50000"/>
                  </a:schemeClr>
                </a:solidFill>
                <a:latin typeface="Calibri" pitchFamily="34" charset="0"/>
              </a:defRPr>
            </a:lvl1pPr>
          </a:lstStyle>
          <a:p>
            <a:fld id="{D57F1E4F-1CFF-5643-939E-217C01CDF56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hf hdr="0" ftr="0" dt="0"/>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ncbi.nlm.nih.gov/pubmed/368323"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ncbi.nlm.nih.gov/pubmed/1450874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13" y="776289"/>
            <a:ext cx="10750549" cy="1470025"/>
          </a:xfrm>
          <a:ln>
            <a:solidFill>
              <a:schemeClr val="accent1">
                <a:lumMod val="60000"/>
                <a:lumOff val="40000"/>
              </a:schemeClr>
            </a:solidFill>
          </a:ln>
        </p:spPr>
        <p:txBody>
          <a:bodyPr>
            <a:normAutofit/>
          </a:bodyPr>
          <a:lstStyle/>
          <a:p>
            <a:r>
              <a:rPr lang="en-US" sz="6600" dirty="0" smtClean="0">
                <a:effectLst/>
                <a:latin typeface="Calibri" pitchFamily="34" charset="0"/>
              </a:rPr>
              <a:t>BORDER MOULDING</a:t>
            </a:r>
            <a:endParaRPr lang="en-US" sz="6600" dirty="0">
              <a:effectLst/>
              <a:latin typeface="Calibri" pitchFamily="34" charset="0"/>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a:t>
            </a:fld>
            <a:endParaRPr lang="en-US" dirty="0"/>
          </a:p>
        </p:txBody>
      </p:sp>
      <p:sp>
        <p:nvSpPr>
          <p:cNvPr id="3" name="Subtitle 2"/>
          <p:cNvSpPr>
            <a:spLocks noGrp="1"/>
          </p:cNvSpPr>
          <p:nvPr>
            <p:ph type="subTitle" idx="1"/>
          </p:nvPr>
        </p:nvSpPr>
        <p:spPr>
          <a:xfrm>
            <a:off x="3834756" y="4412752"/>
            <a:ext cx="7768366" cy="1752600"/>
          </a:xfrm>
        </p:spPr>
        <p:txBody>
          <a:bodyPr/>
          <a:lstStyle/>
          <a:p>
            <a:pPr algn="just"/>
            <a:r>
              <a:rPr lang="en-US" dirty="0" smtClean="0">
                <a:latin typeface="Calibri" pitchFamily="34" charset="0"/>
              </a:rPr>
              <a:t>Dr. </a:t>
            </a:r>
            <a:r>
              <a:rPr lang="en-US" dirty="0" err="1" smtClean="0">
                <a:latin typeface="Calibri" pitchFamily="34" charset="0"/>
              </a:rPr>
              <a:t>Shivsagar</a:t>
            </a:r>
            <a:r>
              <a:rPr lang="en-US" dirty="0" smtClean="0">
                <a:latin typeface="Calibri" pitchFamily="34" charset="0"/>
              </a:rPr>
              <a:t> </a:t>
            </a:r>
            <a:r>
              <a:rPr lang="en-US" dirty="0" err="1" smtClean="0">
                <a:latin typeface="Calibri" pitchFamily="34" charset="0"/>
              </a:rPr>
              <a:t>Tewary</a:t>
            </a:r>
            <a:endParaRPr lang="en-US" dirty="0" smtClean="0">
              <a:latin typeface="Calibri" pitchFamily="34" charset="0"/>
            </a:endParaRPr>
          </a:p>
          <a:p>
            <a:pPr algn="just"/>
            <a:r>
              <a:rPr lang="en-US" dirty="0" smtClean="0">
                <a:latin typeface="Calibri" pitchFamily="34" charset="0"/>
              </a:rPr>
              <a:t>DEPT OF </a:t>
            </a:r>
            <a:r>
              <a:rPr lang="en-US" dirty="0" smtClean="0">
                <a:latin typeface="Calibri" pitchFamily="34" charset="0"/>
              </a:rPr>
              <a:t>PROSTHODONTICS</a:t>
            </a:r>
          </a:p>
          <a:p>
            <a:pPr algn="just"/>
            <a:r>
              <a:rPr lang="en-US" spc="-5" dirty="0" smtClean="0">
                <a:solidFill>
                  <a:srgbClr val="FFFFFF"/>
                </a:solidFill>
                <a:latin typeface="Arial"/>
                <a:cs typeface="Arial"/>
              </a:rPr>
              <a:t>School of Dental Sciences, KIMSDU, Karad</a:t>
            </a:r>
            <a:endParaRPr lang="en-US" dirty="0" smtClean="0">
              <a:latin typeface="Arial"/>
              <a:cs typeface="Arial"/>
            </a:endParaRPr>
          </a:p>
          <a:p>
            <a:pPr algn="just"/>
            <a:endParaRPr lang="en-US" dirty="0">
              <a:latin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smtClean="0"/>
              <a:t>At the end of the lecture, the student should know the following points</a:t>
            </a:r>
          </a:p>
          <a:p>
            <a:pPr>
              <a:buNone/>
            </a:pPr>
            <a:r>
              <a:rPr lang="en-US" dirty="0" smtClean="0"/>
              <a:t> 1. Definition of border </a:t>
            </a:r>
            <a:r>
              <a:rPr lang="en-US" dirty="0" err="1" smtClean="0"/>
              <a:t>moulding</a:t>
            </a:r>
            <a:endParaRPr lang="en-US" dirty="0" smtClean="0"/>
          </a:p>
          <a:p>
            <a:pPr>
              <a:buNone/>
            </a:pPr>
            <a:r>
              <a:rPr lang="en-US" dirty="0" smtClean="0"/>
              <a:t>2. Techniques</a:t>
            </a:r>
          </a:p>
          <a:p>
            <a:pPr>
              <a:buNone/>
            </a:pPr>
            <a:r>
              <a:rPr lang="en-US" dirty="0" smtClean="0"/>
              <a:t>3. Materials required for fabrication</a:t>
            </a:r>
          </a:p>
          <a:p>
            <a:pPr>
              <a:buNone/>
            </a:pPr>
            <a:r>
              <a:rPr lang="en-US" dirty="0" smtClean="0"/>
              <a:t>4. Tests for retention</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2</a:t>
            </a:fld>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9283"/>
            <a:ext cx="10972800" cy="1143000"/>
          </a:xfrm>
          <a:ln>
            <a:solidFill>
              <a:srgbClr val="FF0000"/>
            </a:solidFill>
          </a:ln>
        </p:spPr>
        <p:txBody>
          <a:bodyPr/>
          <a:lstStyle/>
          <a:p>
            <a:r>
              <a:rPr lang="en-US" dirty="0" smtClean="0">
                <a:solidFill>
                  <a:schemeClr val="tx1"/>
                </a:solidFill>
              </a:rPr>
              <a:t>CONTENTS</a:t>
            </a:r>
            <a:endParaRPr lang="en-US" dirty="0">
              <a:solidFill>
                <a:schemeClr val="tx1"/>
              </a:solidFill>
            </a:endParaRPr>
          </a:p>
        </p:txBody>
      </p:sp>
      <p:sp>
        <p:nvSpPr>
          <p:cNvPr id="3" name="Content Placeholder 2"/>
          <p:cNvSpPr>
            <a:spLocks noGrp="1"/>
          </p:cNvSpPr>
          <p:nvPr>
            <p:ph idx="1"/>
          </p:nvPr>
        </p:nvSpPr>
        <p:spPr>
          <a:xfrm>
            <a:off x="791569" y="1600090"/>
            <a:ext cx="10105029" cy="4067034"/>
          </a:xfrm>
        </p:spPr>
        <p:txBody>
          <a:bodyPr>
            <a:normAutofit/>
          </a:bodyPr>
          <a:lstStyle/>
          <a:p>
            <a:r>
              <a:rPr lang="en-US" dirty="0" smtClean="0">
                <a:latin typeface="Calibri" pitchFamily="34" charset="0"/>
              </a:rPr>
              <a:t>Introduction</a:t>
            </a:r>
          </a:p>
          <a:p>
            <a:r>
              <a:rPr lang="en-US" dirty="0" smtClean="0">
                <a:latin typeface="Calibri" pitchFamily="34" charset="0"/>
              </a:rPr>
              <a:t>Definition of border molding</a:t>
            </a:r>
          </a:p>
          <a:p>
            <a:r>
              <a:rPr lang="en-US" dirty="0" smtClean="0">
                <a:latin typeface="Calibri" pitchFamily="34" charset="0"/>
              </a:rPr>
              <a:t>Materials used for border molding</a:t>
            </a:r>
          </a:p>
          <a:p>
            <a:r>
              <a:rPr lang="en-US" dirty="0">
                <a:latin typeface="Calibri" pitchFamily="34" charset="0"/>
              </a:rPr>
              <a:t>Different techniques used for border </a:t>
            </a:r>
            <a:r>
              <a:rPr lang="en-US" dirty="0" smtClean="0">
                <a:latin typeface="Calibri" pitchFamily="34" charset="0"/>
              </a:rPr>
              <a:t>molding</a:t>
            </a:r>
          </a:p>
          <a:p>
            <a:r>
              <a:rPr lang="en-US" dirty="0" smtClean="0">
                <a:latin typeface="Calibri" pitchFamily="34" charset="0"/>
              </a:rPr>
              <a:t>Review of literature</a:t>
            </a:r>
          </a:p>
          <a:p>
            <a:r>
              <a:rPr lang="en-US" dirty="0" smtClean="0">
                <a:latin typeface="Calibri" pitchFamily="34" charset="0"/>
              </a:rPr>
              <a:t>Conclusion</a:t>
            </a:r>
          </a:p>
          <a:p>
            <a:r>
              <a:rPr lang="en-US" dirty="0" smtClean="0">
                <a:latin typeface="Calibri" pitchFamily="34" charset="0"/>
              </a:rPr>
              <a:t>References</a:t>
            </a:r>
            <a:endParaRPr lang="en-US" sz="2600" dirty="0" smtClean="0">
              <a:latin typeface="Calibri" pitchFamily="34" charset="0"/>
            </a:endParaRPr>
          </a:p>
          <a:p>
            <a:endParaRPr lang="en-US" dirty="0" smtClean="0"/>
          </a:p>
          <a:p>
            <a:endParaRPr lang="en-US" dirty="0" smtClean="0"/>
          </a:p>
          <a:p>
            <a:endParaRPr lang="en-US" dirty="0"/>
          </a:p>
        </p:txBody>
      </p:sp>
      <p:sp>
        <p:nvSpPr>
          <p:cNvPr id="4" name="Slide Number Placeholder 3"/>
          <p:cNvSpPr>
            <a:spLocks noGrp="1"/>
          </p:cNvSpPr>
          <p:nvPr>
            <p:ph type="sldNum" sz="quarter" idx="12"/>
          </p:nvPr>
        </p:nvSpPr>
        <p:spPr>
          <a:xfrm>
            <a:off x="10449436" y="5828608"/>
            <a:ext cx="542697" cy="279400"/>
          </a:xfrm>
        </p:spPr>
        <p:txBody>
          <a:bodyPr/>
          <a:lstStyle/>
          <a:p>
            <a:fld id="{E97799C9-84D9-46D2-A11E-BCF8A720529D}" type="slidenum">
              <a:rPr lang="en-US" sz="2400" smtClean="0"/>
              <a:pPr/>
              <a:t>3</a:t>
            </a:fld>
            <a:endParaRPr lang="en-US" sz="2400" dirty="0"/>
          </a:p>
        </p:txBody>
      </p:sp>
    </p:spTree>
    <p:extLst>
      <p:ext uri="{BB962C8B-B14F-4D97-AF65-F5344CB8AC3E}">
        <p14:creationId xmlns:p14="http://schemas.microsoft.com/office/powerpoint/2010/main" xmlns="" val="12500456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4"/>
          <p:cNvSpPr>
            <a:spLocks noGrp="1"/>
          </p:cNvSpPr>
          <p:nvPr>
            <p:ph type="sldNum" sz="quarter" idx="11"/>
          </p:nvPr>
        </p:nvSpPr>
        <p:spPr>
          <a:noFill/>
        </p:spPr>
        <p:txBody>
          <a:bodyPr/>
          <a:lstStyle/>
          <a:p>
            <a:fld id="{5EE625FD-C219-4BD6-9086-6F3333CBE52A}" type="slidenum">
              <a:rPr lang="en-US"/>
              <a:pPr/>
              <a:t>4</a:t>
            </a:fld>
            <a:endParaRPr lang="en-US"/>
          </a:p>
        </p:txBody>
      </p:sp>
      <p:sp>
        <p:nvSpPr>
          <p:cNvPr id="123906" name="Rectangle 2"/>
          <p:cNvSpPr>
            <a:spLocks noGrp="1" noRot="1" noChangeArrowheads="1"/>
          </p:cNvSpPr>
          <p:nvPr>
            <p:ph type="title"/>
          </p:nvPr>
        </p:nvSpPr>
        <p:spPr/>
        <p:txBody>
          <a:bodyPr/>
          <a:lstStyle/>
          <a:p>
            <a:pPr eaLnBrk="1" hangingPunct="1">
              <a:defRPr/>
            </a:pPr>
            <a:endParaRPr lang="en-US" sz="3200" dirty="0" smtClean="0">
              <a:solidFill>
                <a:srgbClr val="FFF63B"/>
              </a:solidFill>
              <a:latin typeface="Antique Olive Compact" pitchFamily="34" charset="0"/>
            </a:endParaRPr>
          </a:p>
        </p:txBody>
      </p:sp>
      <p:sp>
        <p:nvSpPr>
          <p:cNvPr id="123907" name="Rectangle 3"/>
          <p:cNvSpPr>
            <a:spLocks noGrp="1" noChangeArrowheads="1"/>
          </p:cNvSpPr>
          <p:nvPr>
            <p:ph type="body" idx="1"/>
          </p:nvPr>
        </p:nvSpPr>
        <p:spPr>
          <a:xfrm>
            <a:off x="609600" y="4210051"/>
            <a:ext cx="10972800" cy="1916113"/>
          </a:xfrm>
        </p:spPr>
        <p:txBody>
          <a:bodyPr/>
          <a:lstStyle/>
          <a:p>
            <a:pPr algn="just" eaLnBrk="1" hangingPunct="1">
              <a:defRPr/>
            </a:pPr>
            <a:r>
              <a:rPr lang="en-US" dirty="0" smtClean="0">
                <a:latin typeface="Calibri" pitchFamily="34" charset="0"/>
              </a:rPr>
              <a:t>Border molding is </a:t>
            </a:r>
            <a:r>
              <a:rPr lang="en-US" dirty="0" smtClean="0">
                <a:solidFill>
                  <a:srgbClr val="66FF33"/>
                </a:solidFill>
                <a:latin typeface="Calibri" pitchFamily="34" charset="0"/>
              </a:rPr>
              <a:t> important step</a:t>
            </a:r>
            <a:r>
              <a:rPr lang="en-US" dirty="0" smtClean="0">
                <a:latin typeface="Calibri" pitchFamily="34" charset="0"/>
              </a:rPr>
              <a:t> in  complete denture impression procedure  final impressions</a:t>
            </a:r>
            <a:r>
              <a:rPr lang="en-US" sz="3600" dirty="0" smtClean="0"/>
              <a:t>.</a:t>
            </a: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defRPr/>
            </a:pPr>
            <a:endParaRPr lang="en-US" dirty="0" smtClean="0">
              <a:solidFill>
                <a:srgbClr val="FFFFFF"/>
              </a:solidFill>
              <a:latin typeface="Arial Unicode MS" pitchFamily="34" charset="-128"/>
            </a:endParaRPr>
          </a:p>
          <a:p>
            <a:pPr eaLnBrk="1" hangingPunct="1">
              <a:buFont typeface="Wingdings" pitchFamily="2" charset="2"/>
              <a:buNone/>
              <a:defRPr/>
            </a:pPr>
            <a:endParaRPr lang="en-US" dirty="0" smtClean="0">
              <a:latin typeface="Arial Unicode MS" pitchFamily="34" charset="-128"/>
            </a:endParaRPr>
          </a:p>
        </p:txBody>
      </p:sp>
      <p:pic>
        <p:nvPicPr>
          <p:cNvPr id="29701" name="Picture 4"/>
          <p:cNvPicPr>
            <a:picLocks noChangeAspect="1" noChangeArrowheads="1"/>
          </p:cNvPicPr>
          <p:nvPr/>
        </p:nvPicPr>
        <p:blipFill>
          <a:blip r:embed="rId3"/>
          <a:srcRect/>
          <a:stretch>
            <a:fillRect/>
          </a:stretch>
        </p:blipFill>
        <p:spPr bwMode="auto">
          <a:xfrm>
            <a:off x="3340443" y="1398374"/>
            <a:ext cx="4953000" cy="2466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4"/>
          <p:cNvSpPr>
            <a:spLocks noGrp="1"/>
          </p:cNvSpPr>
          <p:nvPr>
            <p:ph type="sldNum" sz="quarter" idx="11"/>
          </p:nvPr>
        </p:nvSpPr>
        <p:spPr>
          <a:noFill/>
        </p:spPr>
        <p:txBody>
          <a:bodyPr/>
          <a:lstStyle/>
          <a:p>
            <a:fld id="{F97CA50D-37FE-44B0-B5F0-89636DD08900}" type="slidenum">
              <a:rPr lang="en-US"/>
              <a:pPr/>
              <a:t>5</a:t>
            </a:fld>
            <a:endParaRPr lang="en-US"/>
          </a:p>
        </p:txBody>
      </p:sp>
      <p:sp>
        <p:nvSpPr>
          <p:cNvPr id="305154" name="Rectangle 2"/>
          <p:cNvSpPr>
            <a:spLocks noGrp="1" noRot="1" noChangeArrowheads="1"/>
          </p:cNvSpPr>
          <p:nvPr>
            <p:ph type="title"/>
          </p:nvPr>
        </p:nvSpPr>
        <p:spPr>
          <a:xfrm>
            <a:off x="609600" y="198438"/>
            <a:ext cx="10972800" cy="76200"/>
          </a:xfrm>
        </p:spPr>
        <p:txBody>
          <a:bodyPr>
            <a:normAutofit fontScale="90000"/>
          </a:bodyPr>
          <a:lstStyle/>
          <a:p>
            <a:pPr eaLnBrk="1" hangingPunct="1">
              <a:defRPr/>
            </a:pPr>
            <a:endParaRPr lang="en-US" sz="4000" dirty="0" smtClean="0"/>
          </a:p>
        </p:txBody>
      </p:sp>
      <p:sp>
        <p:nvSpPr>
          <p:cNvPr id="305155" name="Rectangle 3"/>
          <p:cNvSpPr>
            <a:spLocks noGrp="1" noChangeArrowheads="1"/>
          </p:cNvSpPr>
          <p:nvPr>
            <p:ph type="body" idx="1"/>
          </p:nvPr>
        </p:nvSpPr>
        <p:spPr>
          <a:xfrm>
            <a:off x="609600" y="533401"/>
            <a:ext cx="10972800" cy="5592763"/>
          </a:xfrm>
        </p:spPr>
        <p:txBody>
          <a:bodyPr/>
          <a:lstStyle/>
          <a:p>
            <a:pPr algn="ctr" eaLnBrk="1" hangingPunct="1">
              <a:buFont typeface="Wingdings" pitchFamily="2" charset="2"/>
              <a:buNone/>
              <a:defRPr/>
            </a:pPr>
            <a:r>
              <a:rPr lang="en-US" sz="4000" dirty="0" smtClean="0">
                <a:latin typeface="Arial Black" pitchFamily="34" charset="0"/>
              </a:rPr>
              <a:t>SYNONYMS</a:t>
            </a:r>
            <a:r>
              <a:rPr lang="en-US" sz="4000" dirty="0" smtClean="0">
                <a:solidFill>
                  <a:schemeClr val="hlink"/>
                </a:solidFill>
                <a:latin typeface="Arial Black" pitchFamily="34" charset="0"/>
              </a:rPr>
              <a:t> </a:t>
            </a:r>
          </a:p>
          <a:p>
            <a:pPr algn="ctr" eaLnBrk="1" hangingPunct="1">
              <a:buFont typeface="Wingdings" pitchFamily="2" charset="2"/>
              <a:buNone/>
              <a:defRPr/>
            </a:pPr>
            <a:endParaRPr lang="en-US" sz="4000" dirty="0" smtClean="0">
              <a:solidFill>
                <a:schemeClr val="hlink"/>
              </a:solidFill>
              <a:latin typeface="Arial Black" pitchFamily="34" charset="0"/>
            </a:endParaRPr>
          </a:p>
        </p:txBody>
      </p:sp>
      <p:graphicFrame>
        <p:nvGraphicFramePr>
          <p:cNvPr id="5" name="Diagram 4"/>
          <p:cNvGraphicFramePr/>
          <p:nvPr/>
        </p:nvGraphicFramePr>
        <p:xfrm>
          <a:off x="1896075" y="143933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4"/>
          <p:cNvSpPr>
            <a:spLocks noGrp="1"/>
          </p:cNvSpPr>
          <p:nvPr>
            <p:ph type="sldNum" sz="quarter" idx="11"/>
          </p:nvPr>
        </p:nvSpPr>
        <p:spPr>
          <a:noFill/>
        </p:spPr>
        <p:txBody>
          <a:bodyPr/>
          <a:lstStyle/>
          <a:p>
            <a:fld id="{79B9E020-34AA-4D32-B32B-4C7B4426D62D}" type="slidenum">
              <a:rPr lang="en-US"/>
              <a:pPr/>
              <a:t>6</a:t>
            </a:fld>
            <a:endParaRPr lang="en-US"/>
          </a:p>
        </p:txBody>
      </p:sp>
      <p:sp>
        <p:nvSpPr>
          <p:cNvPr id="164867" name="Rectangle 3"/>
          <p:cNvSpPr>
            <a:spLocks noGrp="1" noChangeArrowheads="1"/>
          </p:cNvSpPr>
          <p:nvPr>
            <p:ph type="body" idx="1"/>
          </p:nvPr>
        </p:nvSpPr>
        <p:spPr>
          <a:xfrm>
            <a:off x="508000" y="1519881"/>
            <a:ext cx="10972800" cy="5523474"/>
          </a:xfrm>
        </p:spPr>
        <p:txBody>
          <a:bodyPr/>
          <a:lstStyle/>
          <a:p>
            <a:pPr algn="ctr" eaLnBrk="1" hangingPunct="1">
              <a:buFont typeface="Wingdings" pitchFamily="2" charset="2"/>
              <a:buNone/>
              <a:defRPr/>
            </a:pPr>
            <a:endParaRPr lang="en-US" sz="3600" dirty="0" smtClean="0">
              <a:solidFill>
                <a:srgbClr val="66FF33"/>
              </a:solidFill>
              <a:latin typeface="Arial Black" pitchFamily="34" charset="0"/>
            </a:endParaRPr>
          </a:p>
          <a:p>
            <a:pPr eaLnBrk="1" hangingPunct="1">
              <a:defRPr/>
            </a:pPr>
            <a:r>
              <a:rPr lang="en-US" dirty="0" smtClean="0">
                <a:latin typeface="Arial Unicode MS" pitchFamily="34" charset="-128"/>
              </a:rPr>
              <a:t>1 .The shaping of the border areas of an impression by functional or manual manipulation of the tissue adjacent to the border to duplicate the contour and the size of the vestibule.</a:t>
            </a:r>
          </a:p>
          <a:p>
            <a:pPr eaLnBrk="1" hangingPunct="1">
              <a:defRPr/>
            </a:pPr>
            <a:endParaRPr lang="en-US" dirty="0" smtClean="0">
              <a:latin typeface="Arial Unicode MS" pitchFamily="34" charset="-128"/>
            </a:endParaRPr>
          </a:p>
          <a:p>
            <a:pPr eaLnBrk="1" hangingPunct="1">
              <a:defRPr/>
            </a:pPr>
            <a:endParaRPr lang="en-US" dirty="0" smtClean="0">
              <a:latin typeface="Arial Unicode MS" pitchFamily="34" charset="-128"/>
            </a:endParaRPr>
          </a:p>
          <a:p>
            <a:pPr eaLnBrk="1" hangingPunct="1">
              <a:defRPr/>
            </a:pPr>
            <a:r>
              <a:rPr lang="en-US" dirty="0" smtClean="0">
                <a:latin typeface="Arial Unicode MS" pitchFamily="34" charset="-128"/>
              </a:rPr>
              <a:t>2. Determining the extension of a prosthesis by using tissue function or manual manipulation of the tissues to shape the border areas of an impression material .  </a:t>
            </a:r>
          </a:p>
          <a:p>
            <a:pPr eaLnBrk="1" hangingPunct="1">
              <a:defRPr/>
            </a:pPr>
            <a:endParaRPr lang="en-US" dirty="0" smtClean="0"/>
          </a:p>
        </p:txBody>
      </p:sp>
      <p:sp>
        <p:nvSpPr>
          <p:cNvPr id="5" name="Title 4"/>
          <p:cNvSpPr>
            <a:spLocks noGrp="1"/>
          </p:cNvSpPr>
          <p:nvPr>
            <p:ph type="title"/>
          </p:nvPr>
        </p:nvSpPr>
        <p:spPr>
          <a:ln>
            <a:solidFill>
              <a:srgbClr val="FF0000"/>
            </a:solidFill>
          </a:ln>
        </p:spPr>
        <p:txBody>
          <a:bodyPr>
            <a:normAutofit fontScale="90000"/>
          </a:bodyPr>
          <a:lstStyle/>
          <a:p>
            <a:r>
              <a:rPr lang="en-US" sz="4400" dirty="0" smtClean="0">
                <a:solidFill>
                  <a:schemeClr val="tx1"/>
                </a:solidFill>
                <a:latin typeface="Arial Black" pitchFamily="34" charset="0"/>
              </a:rPr>
              <a:t/>
            </a:r>
            <a:br>
              <a:rPr lang="en-US" sz="4400" dirty="0" smtClean="0">
                <a:solidFill>
                  <a:schemeClr val="tx1"/>
                </a:solidFill>
                <a:latin typeface="Arial Black" pitchFamily="34" charset="0"/>
              </a:rPr>
            </a:br>
            <a:r>
              <a:rPr lang="en-US" sz="4400" dirty="0" smtClean="0">
                <a:solidFill>
                  <a:schemeClr val="tx1"/>
                </a:solidFill>
                <a:latin typeface="Arial Black" pitchFamily="34" charset="0"/>
              </a:rPr>
              <a:t>DEFINITION</a:t>
            </a:r>
            <a:br>
              <a:rPr lang="en-US" sz="4400" dirty="0" smtClean="0">
                <a:solidFill>
                  <a:schemeClr val="tx1"/>
                </a:solidFill>
                <a:latin typeface="Arial Black" pitchFamily="34" charset="0"/>
              </a:rPr>
            </a:br>
            <a:endParaRPr lang="en-US" dirty="0">
              <a:solidFill>
                <a:schemeClr val="tx1"/>
              </a:solidFill>
            </a:endParaRPr>
          </a:p>
        </p:txBody>
      </p:sp>
      <p:sp>
        <p:nvSpPr>
          <p:cNvPr id="6" name="Rectangle 5"/>
          <p:cNvSpPr/>
          <p:nvPr/>
        </p:nvSpPr>
        <p:spPr>
          <a:xfrm>
            <a:off x="1297448" y="6232156"/>
            <a:ext cx="9465276" cy="369332"/>
          </a:xfrm>
          <a:prstGeom prst="rect">
            <a:avLst/>
          </a:prstGeom>
          <a:solidFill>
            <a:srgbClr val="FF0000"/>
          </a:solidFill>
        </p:spPr>
        <p:txBody>
          <a:bodyPr wrap="square">
            <a:spAutoFit/>
          </a:bodyPr>
          <a:lstStyle/>
          <a:p>
            <a:pPr marL="342900" lvl="0" indent="-330200" defTabSz="914400">
              <a:spcBef>
                <a:spcPts val="100"/>
              </a:spcBef>
              <a:buClr>
                <a:srgbClr val="2CA1BE"/>
              </a:buClr>
              <a:tabLst>
                <a:tab pos="342900" algn="l"/>
                <a:tab pos="343535" algn="l"/>
              </a:tabLst>
              <a:defRPr/>
            </a:pPr>
            <a:r>
              <a:rPr lang="en-US" kern="0" spc="-40" dirty="0" err="1" smtClean="0">
                <a:solidFill>
                  <a:schemeClr val="bg1"/>
                </a:solidFill>
                <a:latin typeface="Tahoma"/>
                <a:cs typeface="Tahoma"/>
              </a:rPr>
              <a:t>Glossory</a:t>
            </a:r>
            <a:r>
              <a:rPr lang="en-US" kern="0" spc="-40" dirty="0" smtClean="0">
                <a:solidFill>
                  <a:schemeClr val="bg1"/>
                </a:solidFill>
                <a:latin typeface="Tahoma"/>
                <a:cs typeface="Tahoma"/>
              </a:rPr>
              <a:t> of  </a:t>
            </a:r>
            <a:r>
              <a:rPr lang="en-US" kern="0" spc="-40" dirty="0" err="1" smtClean="0">
                <a:solidFill>
                  <a:schemeClr val="bg1"/>
                </a:solidFill>
                <a:latin typeface="Tahoma"/>
                <a:cs typeface="Tahoma"/>
              </a:rPr>
              <a:t>Prosthodontic</a:t>
            </a:r>
            <a:r>
              <a:rPr lang="en-US" kern="0" spc="-40" dirty="0" smtClean="0">
                <a:solidFill>
                  <a:schemeClr val="bg1"/>
                </a:solidFill>
                <a:latin typeface="Tahoma"/>
                <a:cs typeface="Tahoma"/>
              </a:rPr>
              <a:t> Terms ,edition 9,J  </a:t>
            </a:r>
            <a:r>
              <a:rPr lang="en-US" kern="0" spc="-40" dirty="0" err="1" smtClean="0">
                <a:solidFill>
                  <a:schemeClr val="bg1"/>
                </a:solidFill>
                <a:latin typeface="Tahoma"/>
                <a:cs typeface="Tahoma"/>
              </a:rPr>
              <a:t>Prosthet</a:t>
            </a:r>
            <a:r>
              <a:rPr lang="en-US" kern="0" spc="-40" dirty="0" smtClean="0">
                <a:solidFill>
                  <a:schemeClr val="bg1"/>
                </a:solidFill>
                <a:latin typeface="Tahoma"/>
                <a:cs typeface="Tahoma"/>
              </a:rPr>
              <a:t> Dent 2017;117(5)</a:t>
            </a:r>
            <a:r>
              <a:rPr lang="en-US" kern="0" spc="-5" dirty="0" smtClean="0">
                <a:solidFill>
                  <a:schemeClr val="bg1"/>
                </a:solidFill>
                <a:latin typeface="Tahoma"/>
                <a:cs typeface="Tahoma"/>
              </a:rPr>
              <a:t>:17</a:t>
            </a:r>
            <a:endParaRPr lang="en-US" kern="0" dirty="0">
              <a:solidFill>
                <a:schemeClr val="bg1"/>
              </a:solidFill>
              <a:latin typeface="Tahoma"/>
              <a:cs typeface="Tahom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4"/>
          <p:cNvSpPr>
            <a:spLocks noGrp="1"/>
          </p:cNvSpPr>
          <p:nvPr>
            <p:ph type="sldNum" sz="quarter" idx="11"/>
          </p:nvPr>
        </p:nvSpPr>
        <p:spPr>
          <a:noFill/>
        </p:spPr>
        <p:txBody>
          <a:bodyPr/>
          <a:lstStyle/>
          <a:p>
            <a:fld id="{4F2D905C-D2A8-470D-B10F-8CD66DA747CF}" type="slidenum">
              <a:rPr lang="en-US"/>
              <a:pPr/>
              <a:t>7</a:t>
            </a:fld>
            <a:endParaRPr lang="en-US"/>
          </a:p>
        </p:txBody>
      </p:sp>
      <p:sp>
        <p:nvSpPr>
          <p:cNvPr id="124930" name="Rectangle 2"/>
          <p:cNvSpPr>
            <a:spLocks noGrp="1" noRot="1" noChangeArrowheads="1"/>
          </p:cNvSpPr>
          <p:nvPr>
            <p:ph type="title"/>
          </p:nvPr>
        </p:nvSpPr>
        <p:spPr>
          <a:ln>
            <a:solidFill>
              <a:srgbClr val="FF0000"/>
            </a:solidFill>
          </a:ln>
        </p:spPr>
        <p:txBody>
          <a:bodyPr/>
          <a:lstStyle/>
          <a:p>
            <a:pPr eaLnBrk="1" hangingPunct="1">
              <a:defRPr/>
            </a:pPr>
            <a:r>
              <a:rPr lang="en-US" sz="3200" dirty="0" smtClean="0">
                <a:solidFill>
                  <a:schemeClr val="tx1"/>
                </a:solidFill>
                <a:latin typeface="Arial Black" pitchFamily="34" charset="0"/>
              </a:rPr>
              <a:t>IMPORTANCE OF BORDER MOLDING </a:t>
            </a:r>
          </a:p>
        </p:txBody>
      </p:sp>
      <p:sp>
        <p:nvSpPr>
          <p:cNvPr id="124931" name="Rectangle 3"/>
          <p:cNvSpPr>
            <a:spLocks noGrp="1" noChangeArrowheads="1"/>
          </p:cNvSpPr>
          <p:nvPr>
            <p:ph type="body" idx="1"/>
          </p:nvPr>
        </p:nvSpPr>
        <p:spPr/>
        <p:txBody>
          <a:bodyPr>
            <a:normAutofit lnSpcReduction="10000"/>
          </a:bodyPr>
          <a:lstStyle/>
          <a:p>
            <a:pPr eaLnBrk="1" hangingPunct="1">
              <a:defRPr/>
            </a:pPr>
            <a:r>
              <a:rPr lang="en-US" sz="2800" dirty="0" smtClean="0">
                <a:latin typeface="Arial Unicode MS" pitchFamily="34" charset="-128"/>
              </a:rPr>
              <a:t>Oral environment is surrounded by </a:t>
            </a:r>
            <a:r>
              <a:rPr lang="en-US" sz="2800" dirty="0" smtClean="0">
                <a:solidFill>
                  <a:srgbClr val="66FF33"/>
                </a:solidFill>
                <a:latin typeface="Arial Unicode MS" pitchFamily="34" charset="-128"/>
              </a:rPr>
              <a:t>scores of muscles</a:t>
            </a:r>
            <a:r>
              <a:rPr lang="en-US" sz="2800" dirty="0" smtClean="0">
                <a:latin typeface="Arial Unicode MS" pitchFamily="34" charset="-128"/>
              </a:rPr>
              <a:t> which are active when we speak, chew , smile, swallow or perform any of the numerous daily oral functions.</a:t>
            </a:r>
          </a:p>
          <a:p>
            <a:pPr eaLnBrk="1" hangingPunct="1">
              <a:defRPr/>
            </a:pPr>
            <a:endParaRPr lang="en-US" sz="2800" dirty="0" smtClean="0">
              <a:latin typeface="Arial Unicode MS" pitchFamily="34" charset="-128"/>
            </a:endParaRPr>
          </a:p>
          <a:p>
            <a:pPr eaLnBrk="1" hangingPunct="1">
              <a:defRPr/>
            </a:pPr>
            <a:r>
              <a:rPr lang="en-US" sz="2800" dirty="0" smtClean="0">
                <a:latin typeface="Arial Unicode MS" pitchFamily="34" charset="-128"/>
              </a:rPr>
              <a:t> These muscles </a:t>
            </a:r>
            <a:r>
              <a:rPr lang="en-US" sz="2800" dirty="0" smtClean="0">
                <a:solidFill>
                  <a:srgbClr val="66FF33"/>
                </a:solidFill>
                <a:latin typeface="Arial Unicode MS" pitchFamily="34" charset="-128"/>
              </a:rPr>
              <a:t>can have a destabilizing effect</a:t>
            </a:r>
            <a:r>
              <a:rPr lang="en-US" sz="2800" dirty="0" smtClean="0">
                <a:latin typeface="Arial Unicode MS" pitchFamily="34" charset="-128"/>
              </a:rPr>
              <a:t> on the denture.</a:t>
            </a:r>
          </a:p>
          <a:p>
            <a:pPr eaLnBrk="1" hangingPunct="1">
              <a:defRPr/>
            </a:pPr>
            <a:endParaRPr lang="en-US" sz="2800" dirty="0" smtClean="0">
              <a:latin typeface="Arial Unicode MS" pitchFamily="34" charset="-128"/>
            </a:endParaRPr>
          </a:p>
          <a:p>
            <a:pPr eaLnBrk="1" hangingPunct="1">
              <a:defRPr/>
            </a:pPr>
            <a:r>
              <a:rPr lang="en-US" sz="2800" dirty="0" smtClean="0">
                <a:latin typeface="Arial Unicode MS" pitchFamily="34" charset="-128"/>
              </a:rPr>
              <a:t>Border molding shapes the impression borders and </a:t>
            </a:r>
            <a:r>
              <a:rPr lang="en-US" sz="2800" dirty="0" smtClean="0">
                <a:solidFill>
                  <a:srgbClr val="66FF33"/>
                </a:solidFill>
                <a:latin typeface="Arial Unicode MS" pitchFamily="34" charset="-128"/>
              </a:rPr>
              <a:t>allows the muscles to function in harmony with the denture.</a:t>
            </a:r>
          </a:p>
          <a:p>
            <a:pPr eaLnBrk="1" hangingPunct="1">
              <a:defRPr/>
            </a:pPr>
            <a:endParaRPr lang="en-US" sz="2800" dirty="0" smtClean="0">
              <a:solidFill>
                <a:srgbClr val="66FF33"/>
              </a:solidFill>
              <a:latin typeface="Arial Unicode MS" pitchFamily="34" charset="-128"/>
            </a:endParaRPr>
          </a:p>
          <a:p>
            <a:pPr eaLnBrk="1" hangingPunct="1">
              <a:defRPr/>
            </a:pPr>
            <a:r>
              <a:rPr lang="en-US" sz="2800" dirty="0" smtClean="0">
                <a:latin typeface="Arial Unicode MS" pitchFamily="34" charset="-128"/>
              </a:rPr>
              <a:t>improves the border seal of the denture.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4"/>
          <p:cNvSpPr>
            <a:spLocks noGrp="1"/>
          </p:cNvSpPr>
          <p:nvPr>
            <p:ph type="sldNum" sz="quarter" idx="11"/>
          </p:nvPr>
        </p:nvSpPr>
        <p:spPr>
          <a:noFill/>
        </p:spPr>
        <p:txBody>
          <a:bodyPr/>
          <a:lstStyle/>
          <a:p>
            <a:fld id="{021D8332-B5BA-4E40-B0FF-7DE7B860CD39}" type="slidenum">
              <a:rPr lang="en-US"/>
              <a:pPr/>
              <a:t>8</a:t>
            </a:fld>
            <a:endParaRPr lang="en-US"/>
          </a:p>
        </p:txBody>
      </p:sp>
      <p:sp>
        <p:nvSpPr>
          <p:cNvPr id="165890" name="Rectangle 2"/>
          <p:cNvSpPr>
            <a:spLocks noGrp="1" noRot="1" noChangeArrowheads="1"/>
          </p:cNvSpPr>
          <p:nvPr>
            <p:ph type="title"/>
          </p:nvPr>
        </p:nvSpPr>
        <p:spPr>
          <a:xfrm>
            <a:off x="1091523" y="274638"/>
            <a:ext cx="10972800" cy="762000"/>
          </a:xfrm>
          <a:ln>
            <a:solidFill>
              <a:srgbClr val="FF0000"/>
            </a:solidFill>
          </a:ln>
        </p:spPr>
        <p:txBody>
          <a:bodyPr/>
          <a:lstStyle/>
          <a:p>
            <a:pPr eaLnBrk="1" hangingPunct="1">
              <a:defRPr/>
            </a:pPr>
            <a:r>
              <a:rPr lang="en-US" sz="3600" dirty="0" smtClean="0">
                <a:solidFill>
                  <a:schemeClr val="tx1"/>
                </a:solidFill>
                <a:latin typeface="Arial Black" pitchFamily="34" charset="0"/>
              </a:rPr>
              <a:t>Border Molding Materials</a:t>
            </a:r>
          </a:p>
        </p:txBody>
      </p:sp>
      <p:sp>
        <p:nvSpPr>
          <p:cNvPr id="165891" name="Rectangle 3"/>
          <p:cNvSpPr>
            <a:spLocks noGrp="1" noChangeArrowheads="1"/>
          </p:cNvSpPr>
          <p:nvPr>
            <p:ph type="body" idx="1"/>
          </p:nvPr>
        </p:nvSpPr>
        <p:spPr>
          <a:xfrm>
            <a:off x="1326306" y="1600209"/>
            <a:ext cx="10972800" cy="4953000"/>
          </a:xfrm>
        </p:spPr>
        <p:txBody>
          <a:bodyPr/>
          <a:lstStyle/>
          <a:p>
            <a:pPr eaLnBrk="1" hangingPunct="1">
              <a:lnSpc>
                <a:spcPct val="90000"/>
              </a:lnSpc>
              <a:defRPr/>
            </a:pP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Modeling compound sticks –available in variety of colors like ,Green ,Brown , Gray, Black and White .</a:t>
            </a:r>
          </a:p>
          <a:p>
            <a:pPr eaLnBrk="1" hangingPunct="1">
              <a:lnSpc>
                <a:spcPct val="90000"/>
              </a:lnSpc>
              <a:defRPr/>
            </a:pPr>
            <a:endPar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endParaRPr>
          </a:p>
          <a:p>
            <a:pPr eaLnBrk="1" hangingPunct="1">
              <a:lnSpc>
                <a:spcPct val="90000"/>
              </a:lnSpc>
              <a:defRPr/>
            </a:pP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 Polyether Impression Material.</a:t>
            </a:r>
          </a:p>
          <a:p>
            <a:pPr eaLnBrk="1" hangingPunct="1">
              <a:lnSpc>
                <a:spcPct val="90000"/>
              </a:lnSpc>
              <a:defRPr/>
            </a:pP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Elastomeric materials in a heavy bodied form (Putty) .</a:t>
            </a:r>
          </a:p>
          <a:p>
            <a:pPr eaLnBrk="1" hangingPunct="1">
              <a:lnSpc>
                <a:spcPct val="90000"/>
              </a:lnSpc>
              <a:defRPr/>
            </a:pPr>
            <a:endPar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endParaRPr>
          </a:p>
          <a:p>
            <a:pPr eaLnBrk="1" hangingPunct="1">
              <a:lnSpc>
                <a:spcPct val="90000"/>
              </a:lnSpc>
              <a:defRPr/>
            </a:pP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Tissue conditioners. </a:t>
            </a:r>
          </a:p>
          <a:p>
            <a:pPr eaLnBrk="1" hangingPunct="1">
              <a:lnSpc>
                <a:spcPct val="90000"/>
              </a:lnSpc>
              <a:defRPr/>
            </a:pPr>
            <a:endPar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endParaRPr>
          </a:p>
          <a:p>
            <a:pPr eaLnBrk="1" hangingPunct="1">
              <a:lnSpc>
                <a:spcPct val="90000"/>
              </a:lnSpc>
              <a:defRPr/>
            </a:pPr>
            <a:r>
              <a:rPr lang="en-US" dirty="0" err="1"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Autopolymerizing</a:t>
            </a: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 acrylic resins.</a:t>
            </a:r>
          </a:p>
          <a:p>
            <a:pPr eaLnBrk="1" hangingPunct="1">
              <a:lnSpc>
                <a:spcPct val="90000"/>
              </a:lnSpc>
              <a:defRPr/>
            </a:pPr>
            <a:r>
              <a:rPr lang="en-US" dirty="0" smtClean="0">
                <a:effectLst>
                  <a:outerShdw blurRad="38100" dist="38100" dir="2700000" algn="tl">
                    <a:srgbClr val="000000">
                      <a:alpha val="43137"/>
                    </a:srgbClr>
                  </a:outerShdw>
                </a:effectLst>
                <a:latin typeface="Calibri" pitchFamily="34" charset="0"/>
                <a:ea typeface="Arial Unicode MS" pitchFamily="34" charset="-128"/>
                <a:cs typeface="Arial Unicode MS" pitchFamily="34" charset="-128"/>
              </a:rPr>
              <a:t> Impression waxes </a:t>
            </a: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buFont typeface="Wingdings" pitchFamily="2" charset="2"/>
              <a:buNone/>
              <a:defRPr/>
            </a:pPr>
            <a:endParaRPr lang="en-US" dirty="0" smtClean="0">
              <a:latin typeface="Arial Unicode MS" pitchFamily="34" charset="-128"/>
              <a:ea typeface="Arial Unicode MS" pitchFamily="34" charset="-128"/>
              <a:cs typeface="Arial Unicode MS" pitchFamily="34" charset="-128"/>
            </a:endParaRPr>
          </a:p>
          <a:p>
            <a:pPr eaLnBrk="1" hangingPunct="1">
              <a:lnSpc>
                <a:spcPct val="90000"/>
              </a:lnSpc>
              <a:defRPr/>
            </a:pPr>
            <a:endParaRPr lang="en-US" dirty="0" smtClean="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325562"/>
          </a:xfrm>
          <a:ln>
            <a:solidFill>
              <a:srgbClr val="FF0000"/>
            </a:solidFill>
          </a:ln>
        </p:spPr>
        <p:txBody>
          <a:bodyPr>
            <a:normAutofit/>
          </a:bodyPr>
          <a:lstStyle/>
          <a:p>
            <a:r>
              <a:rPr lang="en-US" sz="3200" dirty="0" smtClean="0">
                <a:latin typeface="Georgia" pitchFamily="18" charset="0"/>
              </a:rPr>
              <a:t>Border </a:t>
            </a:r>
            <a:r>
              <a:rPr lang="en-US" sz="3200" dirty="0" err="1" smtClean="0">
                <a:latin typeface="Georgia" pitchFamily="18" charset="0"/>
              </a:rPr>
              <a:t>Moulding</a:t>
            </a:r>
            <a:r>
              <a:rPr lang="en-US" sz="3200" dirty="0" smtClean="0">
                <a:latin typeface="Georgia" pitchFamily="18" charset="0"/>
              </a:rPr>
              <a:t> and Peripheral Tracing</a:t>
            </a:r>
            <a:endParaRPr lang="en-US" sz="3200" dirty="0">
              <a:latin typeface="Georgia" pitchFamily="18" charset="0"/>
            </a:endParaRPr>
          </a:p>
        </p:txBody>
      </p:sp>
      <p:sp>
        <p:nvSpPr>
          <p:cNvPr id="3" name="Content Placeholder 2"/>
          <p:cNvSpPr>
            <a:spLocks noGrp="1"/>
          </p:cNvSpPr>
          <p:nvPr>
            <p:ph idx="1"/>
          </p:nvPr>
        </p:nvSpPr>
        <p:spPr>
          <a:xfrm>
            <a:off x="609600" y="1019421"/>
            <a:ext cx="10972800" cy="4709160"/>
          </a:xfrm>
        </p:spPr>
        <p:txBody>
          <a:bodyPr>
            <a:normAutofit/>
          </a:bodyPr>
          <a:lstStyle/>
          <a:p>
            <a:pPr>
              <a:buNone/>
            </a:pPr>
            <a:endParaRPr lang="en-US" dirty="0" smtClean="0">
              <a:latin typeface="Monotype Corsiva" pitchFamily="66" charset="0"/>
            </a:endParaRPr>
          </a:p>
          <a:p>
            <a:endParaRPr lang="en-US" dirty="0" smtClean="0">
              <a:latin typeface="Monotype Corsiva" pitchFamily="66" charset="0"/>
            </a:endParaRPr>
          </a:p>
          <a:p>
            <a:r>
              <a:rPr lang="en-US" sz="2400" dirty="0" smtClean="0">
                <a:latin typeface="Calibri" pitchFamily="34" charset="0"/>
              </a:rPr>
              <a:t>Border </a:t>
            </a:r>
            <a:r>
              <a:rPr lang="en-US" sz="2400" dirty="0" err="1" smtClean="0">
                <a:latin typeface="Calibri" pitchFamily="34" charset="0"/>
              </a:rPr>
              <a:t>moulding</a:t>
            </a:r>
            <a:r>
              <a:rPr lang="en-US" sz="2400" dirty="0" smtClean="0">
                <a:latin typeface="Calibri" pitchFamily="34" charset="0"/>
              </a:rPr>
              <a:t> can be performed using two techniques namely</a:t>
            </a:r>
            <a:r>
              <a:rPr lang="en-US" sz="2400" dirty="0" smtClean="0">
                <a:latin typeface="Georgia" pitchFamily="18" charset="0"/>
              </a:rPr>
              <a:t>:</a:t>
            </a:r>
          </a:p>
          <a:p>
            <a:endParaRPr lang="en-US" sz="2400" dirty="0" smtClean="0">
              <a:latin typeface="Georgia" pitchFamily="18" charset="0"/>
            </a:endParaRPr>
          </a:p>
          <a:p>
            <a:pPr>
              <a:buNone/>
            </a:pPr>
            <a:endParaRPr lang="en-US" dirty="0" smtClean="0">
              <a:latin typeface="Georgia" pitchFamily="18" charset="0"/>
            </a:endParaRPr>
          </a:p>
          <a:p>
            <a:pPr>
              <a:buNone/>
            </a:pPr>
            <a:r>
              <a:rPr lang="en-US" dirty="0" smtClean="0">
                <a:latin typeface="Georgia" pitchFamily="18" charset="0"/>
              </a:rPr>
              <a:t>     </a:t>
            </a:r>
          </a:p>
        </p:txBody>
      </p:sp>
      <p:graphicFrame>
        <p:nvGraphicFramePr>
          <p:cNvPr id="4" name="Diagram 3"/>
          <p:cNvGraphicFramePr/>
          <p:nvPr/>
        </p:nvGraphicFramePr>
        <p:xfrm>
          <a:off x="2032000" y="148580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609600" y="228600"/>
            <a:ext cx="10972800" cy="46038"/>
          </a:xfrm>
        </p:spPr>
        <p:txBody>
          <a:bodyPr>
            <a:normAutofit fontScale="90000"/>
          </a:bodyPr>
          <a:lstStyle/>
          <a:p>
            <a:endParaRPr lang="en-US" dirty="0"/>
          </a:p>
        </p:txBody>
      </p:sp>
      <p:sp>
        <p:nvSpPr>
          <p:cNvPr id="3" name="Content Placeholder 2"/>
          <p:cNvSpPr>
            <a:spLocks noGrp="1"/>
          </p:cNvSpPr>
          <p:nvPr>
            <p:ph idx="1"/>
          </p:nvPr>
        </p:nvSpPr>
        <p:spPr>
          <a:xfrm>
            <a:off x="609600" y="609600"/>
            <a:ext cx="10972800" cy="5699760"/>
          </a:xfrm>
        </p:spPr>
        <p:txBody>
          <a:bodyPr/>
          <a:lstStyle/>
          <a:p>
            <a:endParaRPr lang="en-US" dirty="0" smtClean="0"/>
          </a:p>
          <a:p>
            <a:r>
              <a:rPr lang="en-US" sz="3200" dirty="0" smtClean="0">
                <a:latin typeface="Calibri" pitchFamily="34" charset="0"/>
              </a:rPr>
              <a:t>Single step or simultaneous border </a:t>
            </a:r>
            <a:r>
              <a:rPr lang="en-US" sz="3200" dirty="0" err="1" smtClean="0">
                <a:latin typeface="Calibri" pitchFamily="34" charset="0"/>
              </a:rPr>
              <a:t>moulding</a:t>
            </a:r>
            <a:r>
              <a:rPr lang="en-US" sz="3200" dirty="0" smtClean="0">
                <a:latin typeface="Calibri" pitchFamily="34" charset="0"/>
              </a:rPr>
              <a:t> is a procedure by which the entire periphery of the tray is refined in a single step.</a:t>
            </a:r>
          </a:p>
          <a:p>
            <a:endParaRPr lang="en-US" sz="3200" dirty="0" smtClean="0">
              <a:latin typeface="Calibri" pitchFamily="34" charset="0"/>
            </a:endParaRPr>
          </a:p>
          <a:p>
            <a:pPr>
              <a:buNone/>
            </a:pPr>
            <a:endParaRPr lang="en-US" sz="3200" dirty="0" smtClean="0">
              <a:latin typeface="Calibri" pitchFamily="34" charset="0"/>
            </a:endParaRPr>
          </a:p>
          <a:p>
            <a:r>
              <a:rPr lang="en-US" sz="3200" dirty="0" smtClean="0">
                <a:latin typeface="Calibri" pitchFamily="34" charset="0"/>
              </a:rPr>
              <a:t>Incremental or sectional border </a:t>
            </a:r>
            <a:r>
              <a:rPr lang="en-US" sz="3200" dirty="0" err="1" smtClean="0">
                <a:latin typeface="Calibri" pitchFamily="34" charset="0"/>
              </a:rPr>
              <a:t>moulding</a:t>
            </a:r>
            <a:r>
              <a:rPr lang="en-US" sz="3200" dirty="0" smtClean="0">
                <a:latin typeface="Calibri" pitchFamily="34" charset="0"/>
              </a:rPr>
              <a:t> is a procedure in which portions of the periphery of the tray are refined individually</a:t>
            </a:r>
            <a:r>
              <a:rPr lang="en-US" sz="2400" dirty="0" smtClean="0"/>
              <a:t>.</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15" y="126920"/>
            <a:ext cx="6981569" cy="1303867"/>
          </a:xfrm>
          <a:ln>
            <a:solidFill>
              <a:srgbClr val="FF0000"/>
            </a:solidFill>
          </a:ln>
        </p:spPr>
        <p:txBody>
          <a:bodyPr/>
          <a:lstStyle/>
          <a:p>
            <a:r>
              <a:rPr lang="en-US" dirty="0" smtClean="0">
                <a:solidFill>
                  <a:schemeClr val="tx1"/>
                </a:solidFill>
              </a:rPr>
              <a:t>Impression waxes</a:t>
            </a:r>
            <a:endParaRPr lang="en-US" dirty="0">
              <a:solidFill>
                <a:schemeClr val="tx1"/>
              </a:solidFill>
            </a:endParaRPr>
          </a:p>
        </p:txBody>
      </p:sp>
      <p:sp>
        <p:nvSpPr>
          <p:cNvPr id="3" name="Content Placeholder 2"/>
          <p:cNvSpPr>
            <a:spLocks noGrp="1"/>
          </p:cNvSpPr>
          <p:nvPr>
            <p:ph idx="1"/>
          </p:nvPr>
        </p:nvSpPr>
        <p:spPr>
          <a:xfrm>
            <a:off x="323295" y="1791736"/>
            <a:ext cx="7675627" cy="4380700"/>
          </a:xfrm>
        </p:spPr>
        <p:txBody>
          <a:bodyPr>
            <a:normAutofit/>
          </a:bodyPr>
          <a:lstStyle/>
          <a:p>
            <a:r>
              <a:rPr lang="en-US" dirty="0" smtClean="0">
                <a:latin typeface="Calibri" pitchFamily="34" charset="0"/>
              </a:rPr>
              <a:t>Tilton describes use of very soft wax for the final border correction after making most of the impression with modeling compound.</a:t>
            </a:r>
          </a:p>
          <a:p>
            <a:r>
              <a:rPr lang="en-US" dirty="0" smtClean="0">
                <a:latin typeface="Calibri" pitchFamily="34" charset="0"/>
              </a:rPr>
              <a:t>Commonly used- ADAPTOL [Knap]</a:t>
            </a:r>
          </a:p>
          <a:p>
            <a:r>
              <a:rPr lang="en-US" dirty="0" smtClean="0">
                <a:latin typeface="Calibri" pitchFamily="34" charset="0"/>
              </a:rPr>
              <a:t>Distorts easily</a:t>
            </a:r>
          </a:p>
          <a:p>
            <a:r>
              <a:rPr lang="en-US" dirty="0" err="1" smtClean="0">
                <a:latin typeface="Calibri" pitchFamily="34" charset="0"/>
              </a:rPr>
              <a:t>Waterbath</a:t>
            </a:r>
            <a:r>
              <a:rPr lang="en-US" dirty="0" smtClean="0">
                <a:latin typeface="Calibri" pitchFamily="34" charset="0"/>
              </a:rPr>
              <a:t> used has to be maintained at a constant temperature</a:t>
            </a:r>
          </a:p>
          <a:p>
            <a:r>
              <a:rPr lang="en-US" dirty="0" smtClean="0">
                <a:latin typeface="Calibri" pitchFamily="34" charset="0"/>
              </a:rPr>
              <a:t>Cant be used in undercut areas</a:t>
            </a:r>
          </a:p>
          <a:p>
            <a:r>
              <a:rPr lang="en-US" dirty="0" smtClean="0">
                <a:latin typeface="Calibri" pitchFamily="34" charset="0"/>
              </a:rPr>
              <a:t>Chilled wax is brittle- flaking.</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E97799C9-84D9-46D2-A11E-BCF8A720529D}" type="slidenum">
              <a:rPr lang="en-US" smtClean="0"/>
              <a:pPr/>
              <a:t>11</a:t>
            </a:fld>
            <a:endParaRPr lang="en-US" dirty="0"/>
          </a:p>
        </p:txBody>
      </p:sp>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7908324" y="103440"/>
            <a:ext cx="4283676" cy="2328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8562829" y="2524836"/>
            <a:ext cx="2860347" cy="28603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18694506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normAutofit/>
          </a:bodyPr>
          <a:lstStyle/>
          <a:p>
            <a:r>
              <a:rPr lang="en-US" sz="3600" dirty="0" smtClean="0">
                <a:solidFill>
                  <a:schemeClr val="tx1"/>
                </a:solidFill>
              </a:rPr>
              <a:t>Elastomeric materials</a:t>
            </a:r>
            <a:endParaRPr lang="en-US" sz="3600" dirty="0">
              <a:solidFill>
                <a:schemeClr val="tx1"/>
              </a:solidFill>
            </a:endParaRPr>
          </a:p>
        </p:txBody>
      </p:sp>
      <p:sp>
        <p:nvSpPr>
          <p:cNvPr id="3" name="Content Placeholder 2"/>
          <p:cNvSpPr>
            <a:spLocks noGrp="1"/>
          </p:cNvSpPr>
          <p:nvPr>
            <p:ph idx="1"/>
          </p:nvPr>
        </p:nvSpPr>
        <p:spPr>
          <a:xfrm>
            <a:off x="333632" y="1532238"/>
            <a:ext cx="10589741" cy="4720281"/>
          </a:xfrm>
        </p:spPr>
        <p:txBody>
          <a:bodyPr>
            <a:normAutofit fontScale="92500" lnSpcReduction="10000"/>
          </a:bodyPr>
          <a:lstStyle/>
          <a:p>
            <a:pPr algn="just"/>
            <a:r>
              <a:rPr lang="en-US" dirty="0" smtClean="0">
                <a:latin typeface="Calibri" pitchFamily="34" charset="0"/>
              </a:rPr>
              <a:t>Available in variety of </a:t>
            </a:r>
            <a:r>
              <a:rPr lang="en-US" dirty="0" err="1" smtClean="0">
                <a:latin typeface="Calibri" pitchFamily="34" charset="0"/>
              </a:rPr>
              <a:t>colors,dors,viscosities,working</a:t>
            </a:r>
            <a:r>
              <a:rPr lang="en-US" dirty="0" smtClean="0">
                <a:latin typeface="Calibri" pitchFamily="34" charset="0"/>
              </a:rPr>
              <a:t> and setting times.</a:t>
            </a:r>
          </a:p>
          <a:p>
            <a:pPr algn="just"/>
            <a:endParaRPr lang="en-US" dirty="0" smtClean="0">
              <a:latin typeface="Calibri" pitchFamily="34" charset="0"/>
            </a:endParaRPr>
          </a:p>
          <a:p>
            <a:pPr algn="just"/>
            <a:r>
              <a:rPr lang="en-US" dirty="0" err="1" smtClean="0">
                <a:latin typeface="Calibri" pitchFamily="34" charset="0"/>
              </a:rPr>
              <a:t>Heavybodied</a:t>
            </a:r>
            <a:r>
              <a:rPr lang="en-US" dirty="0" smtClean="0">
                <a:latin typeface="Calibri" pitchFamily="34" charset="0"/>
              </a:rPr>
              <a:t> form used for </a:t>
            </a:r>
            <a:r>
              <a:rPr lang="en-US" dirty="0" err="1" smtClean="0">
                <a:latin typeface="Calibri" pitchFamily="34" charset="0"/>
              </a:rPr>
              <a:t>bordermolding</a:t>
            </a:r>
            <a:r>
              <a:rPr lang="en-US" dirty="0" smtClean="0">
                <a:latin typeface="Calibri" pitchFamily="34" charset="0"/>
              </a:rPr>
              <a:t> </a:t>
            </a:r>
          </a:p>
          <a:p>
            <a:pPr algn="just"/>
            <a:endParaRPr lang="en-US" dirty="0" smtClean="0">
              <a:latin typeface="Calibri" pitchFamily="34" charset="0"/>
            </a:endParaRPr>
          </a:p>
          <a:p>
            <a:pPr algn="just"/>
            <a:r>
              <a:rPr lang="en-US" dirty="0" smtClean="0">
                <a:latin typeface="Calibri" pitchFamily="34" charset="0"/>
              </a:rPr>
              <a:t>Used in cases with deep tissue </a:t>
            </a:r>
            <a:r>
              <a:rPr lang="en-US" dirty="0" err="1" smtClean="0">
                <a:latin typeface="Calibri" pitchFamily="34" charset="0"/>
              </a:rPr>
              <a:t>undersuts</a:t>
            </a:r>
            <a:endParaRPr lang="en-US" dirty="0" smtClean="0">
              <a:latin typeface="Calibri" pitchFamily="34" charset="0"/>
            </a:endParaRPr>
          </a:p>
          <a:p>
            <a:pPr algn="just"/>
            <a:endParaRPr lang="en-US" dirty="0" smtClean="0">
              <a:latin typeface="Calibri" pitchFamily="34" charset="0"/>
            </a:endParaRPr>
          </a:p>
          <a:p>
            <a:pPr algn="just"/>
            <a:r>
              <a:rPr lang="en-US" dirty="0" smtClean="0">
                <a:latin typeface="Calibri" pitchFamily="34" charset="0"/>
              </a:rPr>
              <a:t>Difficult to trim the borders in case of excess</a:t>
            </a:r>
          </a:p>
          <a:p>
            <a:pPr algn="just"/>
            <a:endParaRPr lang="en-US" dirty="0" smtClean="0">
              <a:latin typeface="Calibri" pitchFamily="34" charset="0"/>
            </a:endParaRPr>
          </a:p>
          <a:p>
            <a:pPr algn="just"/>
            <a:r>
              <a:rPr lang="en-US" dirty="0" smtClean="0">
                <a:latin typeface="Calibri" pitchFamily="34" charset="0"/>
              </a:rPr>
              <a:t>Polyether rubber material used by smith et all for simultaneous border molding. Trimmed with knife or bur and corrected with modelling compound</a:t>
            </a:r>
            <a:r>
              <a:rPr lang="en-US" dirty="0" smtClean="0"/>
              <a:t>.</a:t>
            </a:r>
            <a:endParaRPr lang="en-US" dirty="0"/>
          </a:p>
        </p:txBody>
      </p:sp>
      <p:sp>
        <p:nvSpPr>
          <p:cNvPr id="4" name="Slide Number Placeholder 3"/>
          <p:cNvSpPr>
            <a:spLocks noGrp="1"/>
          </p:cNvSpPr>
          <p:nvPr>
            <p:ph type="sldNum" sz="quarter" idx="12"/>
          </p:nvPr>
        </p:nvSpPr>
        <p:spPr/>
        <p:txBody>
          <a:bodyPr/>
          <a:lstStyle/>
          <a:p>
            <a:fld id="{E97799C9-84D9-46D2-A11E-BCF8A720529D}" type="slidenum">
              <a:rPr lang="en-US" smtClean="0"/>
              <a:pPr/>
              <a:t>12</a:t>
            </a:fld>
            <a:endParaRPr lang="en-US" dirty="0"/>
          </a:p>
        </p:txBody>
      </p:sp>
      <p:pic>
        <p:nvPicPr>
          <p:cNvPr id="6" name="Picture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395416" y="1507524"/>
            <a:ext cx="11096368" cy="46955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232452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4"/>
          <p:cNvSpPr>
            <a:spLocks noGrp="1"/>
          </p:cNvSpPr>
          <p:nvPr>
            <p:ph type="sldNum" sz="quarter" idx="11"/>
          </p:nvPr>
        </p:nvSpPr>
        <p:spPr>
          <a:noFill/>
        </p:spPr>
        <p:txBody>
          <a:bodyPr/>
          <a:lstStyle/>
          <a:p>
            <a:fld id="{FE70A35B-61A2-41F0-BD6E-B6E0A9364C39}" type="slidenum">
              <a:rPr lang="en-US"/>
              <a:pPr/>
              <a:t>13</a:t>
            </a:fld>
            <a:endParaRPr lang="en-US"/>
          </a:p>
        </p:txBody>
      </p:sp>
      <p:sp>
        <p:nvSpPr>
          <p:cNvPr id="214018" name="Rectangle 2"/>
          <p:cNvSpPr>
            <a:spLocks noGrp="1" noRot="1" noChangeArrowheads="1"/>
          </p:cNvSpPr>
          <p:nvPr>
            <p:ph type="title"/>
          </p:nvPr>
        </p:nvSpPr>
        <p:spPr>
          <a:xfrm>
            <a:off x="263604" y="274638"/>
            <a:ext cx="10972800" cy="1143000"/>
          </a:xfrm>
          <a:ln>
            <a:solidFill>
              <a:srgbClr val="FF0000"/>
            </a:solidFill>
          </a:ln>
        </p:spPr>
        <p:txBody>
          <a:bodyPr/>
          <a:lstStyle/>
          <a:p>
            <a:pPr eaLnBrk="1" hangingPunct="1">
              <a:defRPr/>
            </a:pPr>
            <a:r>
              <a:rPr lang="en-US" sz="3200" dirty="0" smtClean="0">
                <a:solidFill>
                  <a:schemeClr val="tx1"/>
                </a:solidFill>
                <a:latin typeface="Arial Black" pitchFamily="34" charset="0"/>
              </a:rPr>
              <a:t>Armamentarium For Border Molding And Final Impression</a:t>
            </a:r>
          </a:p>
        </p:txBody>
      </p:sp>
      <p:sp>
        <p:nvSpPr>
          <p:cNvPr id="214019" name="Rectangle 3"/>
          <p:cNvSpPr>
            <a:spLocks noGrp="1" noChangeArrowheads="1"/>
          </p:cNvSpPr>
          <p:nvPr>
            <p:ph type="body" idx="1"/>
          </p:nvPr>
        </p:nvSpPr>
        <p:spPr/>
        <p:txBody>
          <a:bodyPr/>
          <a:lstStyle/>
          <a:p>
            <a:pPr eaLnBrk="1" hangingPunct="1">
              <a:defRPr/>
            </a:pPr>
            <a:endParaRPr lang="en-US" smtClean="0"/>
          </a:p>
        </p:txBody>
      </p:sp>
      <p:pic>
        <p:nvPicPr>
          <p:cNvPr id="40965" name="Picture 5"/>
          <p:cNvPicPr>
            <a:picLocks noChangeAspect="1" noChangeArrowheads="1"/>
          </p:cNvPicPr>
          <p:nvPr/>
        </p:nvPicPr>
        <p:blipFill>
          <a:blip r:embed="rId3"/>
          <a:srcRect/>
          <a:stretch>
            <a:fillRect/>
          </a:stretch>
        </p:blipFill>
        <p:spPr bwMode="auto">
          <a:xfrm>
            <a:off x="300675" y="1600201"/>
            <a:ext cx="10972800" cy="4486275"/>
          </a:xfrm>
          <a:prstGeom prst="rect">
            <a:avLst/>
          </a:prstGeom>
          <a:noFill/>
          <a:ln w="9525">
            <a:noFill/>
            <a:miter lim="800000"/>
            <a:headEnd/>
            <a:tailEnd/>
          </a:ln>
        </p:spPr>
      </p:pic>
      <p:sp>
        <p:nvSpPr>
          <p:cNvPr id="112642" name="AutoShape 2" descr="Image result for HANAU WATER BAT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Rectangle 7"/>
          <p:cNvSpPr/>
          <p:nvPr/>
        </p:nvSpPr>
        <p:spPr>
          <a:xfrm>
            <a:off x="667265" y="1692876"/>
            <a:ext cx="3200400" cy="2965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WATER BATH</a:t>
            </a:r>
            <a:endParaRPr lang="en-US" dirty="0"/>
          </a:p>
        </p:txBody>
      </p:sp>
      <p:sp>
        <p:nvSpPr>
          <p:cNvPr id="10" name="Rectangle 9"/>
          <p:cNvSpPr/>
          <p:nvPr/>
        </p:nvSpPr>
        <p:spPr>
          <a:xfrm>
            <a:off x="4300151" y="1865869"/>
            <a:ext cx="6437870" cy="17670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Tempering distributes the heat in the compound and the wet surface lessens the possibility of discomfort (140 </a:t>
            </a:r>
            <a:r>
              <a:rPr lang="en-US" dirty="0" smtClean="0">
                <a:latin typeface="Calibri"/>
              </a:rPr>
              <a:t>⁰)</a:t>
            </a:r>
            <a:endParaRPr lang="en-US" dirty="0" smtClean="0"/>
          </a:p>
        </p:txBody>
      </p:sp>
      <p:sp>
        <p:nvSpPr>
          <p:cNvPr id="11" name="Rectangle 10"/>
          <p:cNvSpPr/>
          <p:nvPr/>
        </p:nvSpPr>
        <p:spPr>
          <a:xfrm>
            <a:off x="778476" y="5721189"/>
            <a:ext cx="9551773" cy="531341"/>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alibri" pitchFamily="34" charset="0"/>
              </a:rPr>
              <a:t>B Levin. Impression for complete dentures, border-molding techniques. J </a:t>
            </a:r>
            <a:r>
              <a:rPr lang="en-US" dirty="0" err="1" smtClean="0">
                <a:latin typeface="Calibri" pitchFamily="34" charset="0"/>
              </a:rPr>
              <a:t>Prosthet</a:t>
            </a:r>
            <a:r>
              <a:rPr lang="en-US" dirty="0" smtClean="0">
                <a:latin typeface="Calibri" pitchFamily="34" charset="0"/>
              </a:rPr>
              <a:t> Dent. 1984;51:95–100</a:t>
            </a:r>
            <a:endParaRPr lang="en-US" dirty="0"/>
          </a:p>
        </p:txBody>
      </p:sp>
      <p:pic>
        <p:nvPicPr>
          <p:cNvPr id="112645" name="Picture 5" descr="Image result for HANAU WATER BATH"/>
          <p:cNvPicPr>
            <a:picLocks noChangeAspect="1" noChangeArrowheads="1"/>
          </p:cNvPicPr>
          <p:nvPr/>
        </p:nvPicPr>
        <p:blipFill>
          <a:blip r:embed="rId4"/>
          <a:srcRect/>
          <a:stretch>
            <a:fillRect/>
          </a:stretch>
        </p:blipFill>
        <p:spPr bwMode="auto">
          <a:xfrm>
            <a:off x="439780" y="1977081"/>
            <a:ext cx="3810000" cy="2857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645"/>
                                        </p:tgtEl>
                                        <p:attrNameLst>
                                          <p:attrName>style.visibility</p:attrName>
                                        </p:attrNameLst>
                                      </p:cBhvr>
                                      <p:to>
                                        <p:strVal val="visible"/>
                                      </p:to>
                                    </p:set>
                                    <p:animEffect transition="in" filter="blinds(horizontal)">
                                      <p:cBhvr>
                                        <p:cTn id="7" dur="500"/>
                                        <p:tgtEl>
                                          <p:spTgt spid="11264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Procedure of border molding</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latin typeface="Calibri" pitchFamily="34" charset="0"/>
              </a:rPr>
              <a:t>Preparation of the custom tray </a:t>
            </a:r>
          </a:p>
          <a:p>
            <a:r>
              <a:rPr lang="en-US" dirty="0" smtClean="0">
                <a:latin typeface="Calibri" pitchFamily="34" charset="0"/>
              </a:rPr>
              <a:t>Check for the available space for denture flanges in the patient’s mouth</a:t>
            </a:r>
          </a:p>
          <a:p>
            <a:endParaRPr lang="en-US" dirty="0" smtClean="0"/>
          </a:p>
          <a:p>
            <a:endParaRPr lang="en-US" dirty="0"/>
          </a:p>
          <a:p>
            <a:pPr marL="0" indent="0">
              <a:buNone/>
            </a:pPr>
            <a:r>
              <a:rPr lang="en-US" dirty="0" smtClean="0"/>
              <a:t>             </a:t>
            </a:r>
          </a:p>
          <a:p>
            <a:pPr marL="0" indent="0">
              <a:buNone/>
            </a:pPr>
            <a:r>
              <a:rPr lang="en-US" dirty="0" smtClean="0"/>
              <a:t>   </a:t>
            </a:r>
            <a:r>
              <a:rPr lang="en-US" dirty="0" smtClean="0">
                <a:latin typeface="Calibri" pitchFamily="34" charset="0"/>
              </a:rPr>
              <a:t>BUCCAL FLANGE                           LINGUAL FLANGE </a:t>
            </a:r>
            <a:endParaRPr lang="en-US" dirty="0">
              <a:latin typeface="Calibri" pitchFamily="34" charset="0"/>
            </a:endParaRPr>
          </a:p>
        </p:txBody>
      </p:sp>
      <p:sp>
        <p:nvSpPr>
          <p:cNvPr id="18" name="Slide Number Placeholder 17"/>
          <p:cNvSpPr>
            <a:spLocks noGrp="1"/>
          </p:cNvSpPr>
          <p:nvPr>
            <p:ph type="sldNum" sz="quarter" idx="12"/>
          </p:nvPr>
        </p:nvSpPr>
        <p:spPr/>
        <p:txBody>
          <a:bodyPr/>
          <a:lstStyle/>
          <a:p>
            <a:fld id="{E97799C9-84D9-46D2-A11E-BCF8A720529D}" type="slidenum">
              <a:rPr lang="en-US" smtClean="0"/>
              <a:pPr/>
              <a:t>14</a:t>
            </a:fld>
            <a:endParaRPr lang="en-US" dirty="0"/>
          </a:p>
        </p:txBody>
      </p:sp>
      <p:cxnSp>
        <p:nvCxnSpPr>
          <p:cNvPr id="5" name="Straight Arrow Connector 4"/>
          <p:cNvCxnSpPr/>
          <p:nvPr/>
        </p:nvCxnSpPr>
        <p:spPr>
          <a:xfrm flipH="1">
            <a:off x="2776433" y="3291347"/>
            <a:ext cx="632107" cy="9221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6314300" y="3422823"/>
            <a:ext cx="688149" cy="7906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742179" y="2730826"/>
            <a:ext cx="2588655" cy="923330"/>
          </a:xfrm>
          <a:prstGeom prst="rect">
            <a:avLst/>
          </a:prstGeom>
          <a:noFill/>
        </p:spPr>
        <p:txBody>
          <a:bodyPr wrap="square" rtlCol="0">
            <a:spAutoFit/>
          </a:bodyPr>
          <a:lstStyle/>
          <a:p>
            <a:r>
              <a:rPr lang="en-US" dirty="0" smtClean="0">
                <a:latin typeface="Calibri" pitchFamily="34" charset="0"/>
              </a:rPr>
              <a:t>Mark with pencil and reduce until they are short of reflection</a:t>
            </a:r>
            <a:endParaRPr lang="en-US" dirty="0">
              <a:latin typeface="Calibri" pitchFamily="34" charset="0"/>
            </a:endParaRP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8382000" y="3608173"/>
            <a:ext cx="3810000" cy="3249827"/>
          </a:xfrm>
          <a:prstGeom prst="ellipse">
            <a:avLst/>
          </a:prstGeom>
          <a:ln>
            <a:noFill/>
          </a:ln>
          <a:effectLst>
            <a:softEdge rad="112500"/>
          </a:effectLst>
        </p:spPr>
      </p:pic>
      <p:sp>
        <p:nvSpPr>
          <p:cNvPr id="6" name="TextBox 5"/>
          <p:cNvSpPr txBox="1"/>
          <p:nvPr/>
        </p:nvSpPr>
        <p:spPr>
          <a:xfrm>
            <a:off x="11668835" y="95534"/>
            <a:ext cx="402674" cy="369332"/>
          </a:xfrm>
          <a:prstGeom prst="rect">
            <a:avLst/>
          </a:prstGeom>
          <a:noFill/>
        </p:spPr>
        <p:txBody>
          <a:bodyPr wrap="none" rtlCol="0">
            <a:spAutoFit/>
          </a:bodyPr>
          <a:lstStyle/>
          <a:p>
            <a:r>
              <a:rPr lang="en-US" dirty="0" smtClean="0"/>
              <a:t>38</a:t>
            </a:r>
            <a:endParaRPr lang="en-US" dirty="0"/>
          </a:p>
        </p:txBody>
      </p:sp>
    </p:spTree>
    <p:extLst>
      <p:ext uri="{BB962C8B-B14F-4D97-AF65-F5344CB8AC3E}">
        <p14:creationId xmlns="" xmlns:p14="http://schemas.microsoft.com/office/powerpoint/2010/main" val="19496604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8483" y="1372908"/>
            <a:ext cx="10414684" cy="461665"/>
          </a:xfrm>
          <a:prstGeom prst="rect">
            <a:avLst/>
          </a:prstGeom>
          <a:noFill/>
        </p:spPr>
        <p:txBody>
          <a:bodyPr wrap="square" rtlCol="0">
            <a:spAutoFit/>
          </a:bodyPr>
          <a:lstStyle/>
          <a:p>
            <a:r>
              <a:rPr lang="en-US" sz="2400" dirty="0" smtClean="0"/>
              <a:t>Stick modeling compound is added in sections to the borders of the tray </a:t>
            </a:r>
            <a:endParaRPr lang="en-US" sz="2400" dirty="0"/>
          </a:p>
        </p:txBody>
      </p:sp>
      <p:sp>
        <p:nvSpPr>
          <p:cNvPr id="5" name="Down Arrow 4"/>
          <p:cNvSpPr/>
          <p:nvPr/>
        </p:nvSpPr>
        <p:spPr>
          <a:xfrm>
            <a:off x="5529506" y="2619313"/>
            <a:ext cx="141668" cy="5064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876359" y="1958973"/>
            <a:ext cx="1447960" cy="461665"/>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en-US" sz="2400" dirty="0" smtClean="0"/>
              <a:t>HEATED</a:t>
            </a:r>
            <a:endParaRPr lang="en-US" sz="2400" dirty="0"/>
          </a:p>
        </p:txBody>
      </p:sp>
      <p:sp>
        <p:nvSpPr>
          <p:cNvPr id="7" name="TextBox 6"/>
          <p:cNvSpPr txBox="1"/>
          <p:nvPr/>
        </p:nvSpPr>
        <p:spPr>
          <a:xfrm>
            <a:off x="4735542" y="3320910"/>
            <a:ext cx="1846548"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400" dirty="0" smtClean="0"/>
              <a:t>TEMPERED</a:t>
            </a:r>
            <a:r>
              <a:rPr lang="en-US" dirty="0" smtClean="0"/>
              <a:t> </a:t>
            </a:r>
            <a:endParaRPr lang="en-US" dirty="0"/>
          </a:p>
        </p:txBody>
      </p:sp>
      <p:sp>
        <p:nvSpPr>
          <p:cNvPr id="9" name="Down Arrow 8"/>
          <p:cNvSpPr/>
          <p:nvPr/>
        </p:nvSpPr>
        <p:spPr>
          <a:xfrm>
            <a:off x="5529505" y="3995923"/>
            <a:ext cx="141668" cy="5064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819371" y="4784590"/>
            <a:ext cx="1729710"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400" dirty="0" smtClean="0"/>
              <a:t>MOLDED</a:t>
            </a:r>
            <a:endParaRPr lang="en-US" sz="2400" dirty="0"/>
          </a:p>
        </p:txBody>
      </p:sp>
      <p:sp>
        <p:nvSpPr>
          <p:cNvPr id="11" name="Right Brace 10"/>
          <p:cNvSpPr/>
          <p:nvPr/>
        </p:nvSpPr>
        <p:spPr>
          <a:xfrm>
            <a:off x="7106697" y="2194383"/>
            <a:ext cx="206062" cy="285911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p:cNvSpPr txBox="1"/>
          <p:nvPr/>
        </p:nvSpPr>
        <p:spPr>
          <a:xfrm>
            <a:off x="7623965" y="2730322"/>
            <a:ext cx="3797001" cy="461665"/>
          </a:xfrm>
          <a:prstGeom prst="rect">
            <a:avLst/>
          </a:prstGeom>
          <a:noFill/>
        </p:spPr>
        <p:txBody>
          <a:bodyPr wrap="none" rtlCol="0">
            <a:spAutoFit/>
          </a:bodyPr>
          <a:lstStyle/>
          <a:p>
            <a:r>
              <a:rPr lang="en-US" sz="2400" dirty="0" smtClean="0"/>
              <a:t>Done using a alcohol air torch</a:t>
            </a:r>
            <a:endParaRPr lang="en-US" sz="2400" dirty="0"/>
          </a:p>
        </p:txBody>
      </p:sp>
      <p:sp>
        <p:nvSpPr>
          <p:cNvPr id="13" name="TextBox 12"/>
          <p:cNvSpPr txBox="1"/>
          <p:nvPr/>
        </p:nvSpPr>
        <p:spPr>
          <a:xfrm>
            <a:off x="1087902" y="5817638"/>
            <a:ext cx="10176266" cy="830997"/>
          </a:xfrm>
          <a:prstGeom prst="rect">
            <a:avLst/>
          </a:prstGeom>
          <a:noFill/>
        </p:spPr>
        <p:txBody>
          <a:bodyPr wrap="square" rtlCol="0">
            <a:spAutoFit/>
          </a:bodyPr>
          <a:lstStyle/>
          <a:p>
            <a:r>
              <a:rPr lang="en-US" sz="2400" dirty="0" smtClean="0"/>
              <a:t>Tray is now carefully removed from the mouth and the modelling compound border is chilled in ice water.</a:t>
            </a:r>
            <a:endParaRPr lang="en-US" sz="2400" dirty="0"/>
          </a:p>
        </p:txBody>
      </p:sp>
      <p:sp>
        <p:nvSpPr>
          <p:cNvPr id="14" name="Slide Number Placeholder 13"/>
          <p:cNvSpPr>
            <a:spLocks noGrp="1"/>
          </p:cNvSpPr>
          <p:nvPr>
            <p:ph type="sldNum" sz="quarter" idx="12"/>
          </p:nvPr>
        </p:nvSpPr>
        <p:spPr>
          <a:xfrm>
            <a:off x="11541257" y="127759"/>
            <a:ext cx="542697" cy="279400"/>
          </a:xfrm>
        </p:spPr>
        <p:txBody>
          <a:bodyPr/>
          <a:lstStyle/>
          <a:p>
            <a:fld id="{D57F1E4F-1CFF-5643-939E-217C01CDF565}" type="slidenum">
              <a:rPr lang="en-US" sz="1800" smtClean="0"/>
              <a:pPr/>
              <a:t>15</a:t>
            </a:fld>
            <a:endParaRPr lang="en-US" sz="1800" dirty="0"/>
          </a:p>
        </p:txBody>
      </p:sp>
      <p:pic>
        <p:nvPicPr>
          <p:cNvPr id="15" name="Picture 8" descr="bm28/61                                                        0001659BMacintosh HD                   ABA78158:"/>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34235" y="2780290"/>
            <a:ext cx="3733800" cy="2669571"/>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rgbClr val="FFFFFF"/>
                </a:solidFill>
              </a14:hiddenFill>
            </a:ext>
          </a:extLst>
        </p:spPr>
      </p:pic>
      <p:pic>
        <p:nvPicPr>
          <p:cNvPr id="16" name="Picture 15"/>
          <p:cNvPicPr>
            <a:picLocks noChangeAspect="1"/>
          </p:cNvPicPr>
          <p:nvPr/>
        </p:nvPicPr>
        <p:blipFill rotWithShape="1">
          <a:blip r:embed="rId4">
            <a:extLst>
              <a:ext uri="{28A0092B-C50C-407E-A947-70E740481C1C}">
                <a14:useLocalDpi xmlns="" xmlns:a14="http://schemas.microsoft.com/office/drawing/2010/main" val="0"/>
              </a:ext>
            </a:extLst>
          </a:blip>
          <a:srcRect l="56213" t="39921" r="6198" b="24850"/>
          <a:stretch/>
        </p:blipFill>
        <p:spPr>
          <a:xfrm>
            <a:off x="8210452" y="3402056"/>
            <a:ext cx="2885960" cy="2025805"/>
          </a:xfrm>
          <a:prstGeom prst="rect">
            <a:avLst/>
          </a:prstGeom>
        </p:spPr>
      </p:pic>
      <p:sp>
        <p:nvSpPr>
          <p:cNvPr id="18" name="Rectangle 17"/>
          <p:cNvSpPr/>
          <p:nvPr/>
        </p:nvSpPr>
        <p:spPr>
          <a:xfrm>
            <a:off x="1729946" y="234771"/>
            <a:ext cx="8241957" cy="5684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alibri" pitchFamily="34" charset="0"/>
              </a:rPr>
              <a:t>     FIRST            TECHNIQUE</a:t>
            </a:r>
            <a:endParaRPr lang="en-US" sz="3200" dirty="0">
              <a:latin typeface="Calibri" pitchFamily="34" charset="0"/>
            </a:endParaRPr>
          </a:p>
        </p:txBody>
      </p:sp>
    </p:spTree>
    <p:extLst>
      <p:ext uri="{BB962C8B-B14F-4D97-AF65-F5344CB8AC3E}">
        <p14:creationId xmlns="" xmlns:p14="http://schemas.microsoft.com/office/powerpoint/2010/main" val="550799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7318" y="628666"/>
            <a:ext cx="10908219" cy="1200329"/>
          </a:xfrm>
          <a:prstGeom prst="rect">
            <a:avLst/>
          </a:prstGeom>
          <a:noFill/>
          <a:ln>
            <a:solidFill>
              <a:srgbClr val="FF0000"/>
            </a:solidFill>
          </a:ln>
        </p:spPr>
        <p:txBody>
          <a:bodyPr wrap="square" rtlCol="0">
            <a:spAutoFit/>
          </a:bodyPr>
          <a:lstStyle/>
          <a:p>
            <a:r>
              <a:rPr lang="en-US" sz="3600" dirty="0" smtClean="0">
                <a:latin typeface="Calibri" pitchFamily="34" charset="0"/>
              </a:rPr>
              <a:t>Why is it important to record the POSTERIOR PALATAL SEAL AREA</a:t>
            </a:r>
            <a:r>
              <a:rPr lang="en-US" sz="3600" dirty="0" smtClean="0"/>
              <a:t>???</a:t>
            </a:r>
            <a:endParaRPr lang="en-US" sz="3600" dirty="0"/>
          </a:p>
        </p:txBody>
      </p:sp>
      <p:sp>
        <p:nvSpPr>
          <p:cNvPr id="3" name="TextBox 2"/>
          <p:cNvSpPr txBox="1"/>
          <p:nvPr/>
        </p:nvSpPr>
        <p:spPr>
          <a:xfrm>
            <a:off x="1256861" y="2075216"/>
            <a:ext cx="10061928" cy="2677656"/>
          </a:xfrm>
          <a:prstGeom prst="rect">
            <a:avLst/>
          </a:prstGeom>
          <a:noFill/>
        </p:spPr>
        <p:txBody>
          <a:bodyPr wrap="square" rtlCol="0">
            <a:spAutoFit/>
          </a:bodyPr>
          <a:lstStyle/>
          <a:p>
            <a:pPr marL="342900" indent="-342900">
              <a:buAutoNum type="arabicPeriod"/>
            </a:pPr>
            <a:r>
              <a:rPr lang="en-US" sz="2400" dirty="0" smtClean="0">
                <a:latin typeface="Calibri" pitchFamily="34" charset="0"/>
              </a:rPr>
              <a:t>Slightly displacing the soft tissues at the distal end of the denture to enhance the posterior border seal</a:t>
            </a:r>
          </a:p>
          <a:p>
            <a:pPr marL="342900" indent="-342900">
              <a:buAutoNum type="arabicPeriod"/>
            </a:pPr>
            <a:endParaRPr lang="en-US" sz="2400" dirty="0" smtClean="0">
              <a:latin typeface="Calibri" pitchFamily="34" charset="0"/>
            </a:endParaRPr>
          </a:p>
          <a:p>
            <a:pPr marL="342900" indent="-342900">
              <a:buAutoNum type="arabicPeriod"/>
            </a:pPr>
            <a:r>
              <a:rPr lang="en-US" sz="2400" dirty="0" smtClean="0">
                <a:latin typeface="Calibri" pitchFamily="34" charset="0"/>
              </a:rPr>
              <a:t>Serving as a guide for positioning the tray properly for making the final impression.</a:t>
            </a:r>
          </a:p>
          <a:p>
            <a:pPr marL="342900" indent="-342900">
              <a:buAutoNum type="arabicPeriod"/>
            </a:pPr>
            <a:endParaRPr lang="en-US" sz="2400" dirty="0" smtClean="0">
              <a:latin typeface="Calibri" pitchFamily="34" charset="0"/>
            </a:endParaRPr>
          </a:p>
          <a:p>
            <a:pPr marL="342900" indent="-342900">
              <a:buAutoNum type="arabicPeriod"/>
            </a:pPr>
            <a:r>
              <a:rPr lang="en-US" sz="2400" dirty="0" smtClean="0">
                <a:latin typeface="Calibri" pitchFamily="34" charset="0"/>
              </a:rPr>
              <a:t>Prevents excess material from running down the patients throat.</a:t>
            </a:r>
            <a:endParaRPr lang="en-US" sz="2400" dirty="0">
              <a:latin typeface="Calibri" pitchFamily="34" charset="0"/>
            </a:endParaRPr>
          </a:p>
        </p:txBody>
      </p:sp>
      <p:sp>
        <p:nvSpPr>
          <p:cNvPr id="4" name="Slide Number Placeholder 3"/>
          <p:cNvSpPr>
            <a:spLocks noGrp="1"/>
          </p:cNvSpPr>
          <p:nvPr>
            <p:ph type="sldNum" sz="quarter" idx="12"/>
          </p:nvPr>
        </p:nvSpPr>
        <p:spPr>
          <a:xfrm>
            <a:off x="10902283" y="5750635"/>
            <a:ext cx="542697" cy="279400"/>
          </a:xfrm>
        </p:spPr>
        <p:txBody>
          <a:bodyPr/>
          <a:lstStyle/>
          <a:p>
            <a:fld id="{D57F1E4F-1CFF-5643-939E-217C01CDF565}" type="slidenum">
              <a:rPr lang="en-US" sz="2400" smtClean="0"/>
              <a:pPr/>
              <a:t>16</a:t>
            </a:fld>
            <a:endParaRPr lang="en-US" sz="2400" dirty="0"/>
          </a:p>
        </p:txBody>
      </p:sp>
      <p:pic>
        <p:nvPicPr>
          <p:cNvPr id="6" name="Picture 5"/>
          <p:cNvPicPr>
            <a:picLocks noChangeAspect="1"/>
          </p:cNvPicPr>
          <p:nvPr/>
        </p:nvPicPr>
        <p:blipFill rotWithShape="1">
          <a:blip r:embed="rId2"/>
          <a:srcRect l="17961" t="30248" r="18607" b="25108"/>
          <a:stretch/>
        </p:blipFill>
        <p:spPr>
          <a:xfrm>
            <a:off x="1210963" y="2199134"/>
            <a:ext cx="9601200" cy="4238736"/>
          </a:xfrm>
          <a:prstGeom prst="rect">
            <a:avLst/>
          </a:prstGeom>
        </p:spPr>
      </p:pic>
    </p:spTree>
    <p:extLst>
      <p:ext uri="{BB962C8B-B14F-4D97-AF65-F5344CB8AC3E}">
        <p14:creationId xmlns="" xmlns:p14="http://schemas.microsoft.com/office/powerpoint/2010/main" val="29578720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457295" y="155054"/>
            <a:ext cx="542697" cy="279400"/>
          </a:xfrm>
        </p:spPr>
        <p:txBody>
          <a:bodyPr/>
          <a:lstStyle/>
          <a:p>
            <a:fld id="{D57F1E4F-1CFF-5643-939E-217C01CDF565}" type="slidenum">
              <a:rPr lang="en-US" sz="2000" smtClean="0"/>
              <a:pPr/>
              <a:t>17</a:t>
            </a:fld>
            <a:endParaRPr lang="en-US" sz="2000" dirty="0"/>
          </a:p>
        </p:txBody>
      </p:sp>
      <p:pic>
        <p:nvPicPr>
          <p:cNvPr id="3" name="Picture 2"/>
          <p:cNvPicPr>
            <a:picLocks noChangeAspect="1"/>
          </p:cNvPicPr>
          <p:nvPr/>
        </p:nvPicPr>
        <p:blipFill rotWithShape="1">
          <a:blip r:embed="rId2">
            <a:extLst>
              <a:ext uri="{28A0092B-C50C-407E-A947-70E740481C1C}">
                <a14:useLocalDpi xmlns="" xmlns:a14="http://schemas.microsoft.com/office/drawing/2010/main" val="0"/>
              </a:ext>
            </a:extLst>
          </a:blip>
          <a:srcRect l="28022" t="25789" r="26712" b="20939"/>
          <a:stretch/>
        </p:blipFill>
        <p:spPr>
          <a:xfrm>
            <a:off x="3672528" y="1651378"/>
            <a:ext cx="4406948" cy="3889613"/>
          </a:xfrm>
          <a:prstGeom prst="rect">
            <a:avLst/>
          </a:prstGeom>
        </p:spPr>
      </p:pic>
      <p:sp>
        <p:nvSpPr>
          <p:cNvPr id="4" name="TextBox 3"/>
          <p:cNvSpPr txBox="1"/>
          <p:nvPr/>
        </p:nvSpPr>
        <p:spPr>
          <a:xfrm>
            <a:off x="934871" y="820381"/>
            <a:ext cx="10522424" cy="830997"/>
          </a:xfrm>
          <a:prstGeom prst="rect">
            <a:avLst/>
          </a:prstGeom>
          <a:noFill/>
        </p:spPr>
        <p:txBody>
          <a:bodyPr wrap="square" rtlCol="0">
            <a:spAutoFit/>
          </a:bodyPr>
          <a:lstStyle/>
          <a:p>
            <a:r>
              <a:rPr lang="en-US" sz="4800" dirty="0" smtClean="0"/>
              <a:t>SEQUENCE OF BORDER MOLDING</a:t>
            </a:r>
            <a:endParaRPr lang="en-US" sz="4800" dirty="0"/>
          </a:p>
        </p:txBody>
      </p:sp>
      <p:sp>
        <p:nvSpPr>
          <p:cNvPr id="5" name="TextBox 4"/>
          <p:cNvSpPr txBox="1"/>
          <p:nvPr/>
        </p:nvSpPr>
        <p:spPr>
          <a:xfrm>
            <a:off x="1813847" y="5540991"/>
            <a:ext cx="8540054" cy="461665"/>
          </a:xfrm>
          <a:prstGeom prst="rect">
            <a:avLst/>
          </a:prstGeom>
          <a:noFill/>
        </p:spPr>
        <p:txBody>
          <a:bodyPr wrap="square" rtlCol="0">
            <a:spAutoFit/>
          </a:bodyPr>
          <a:lstStyle/>
          <a:p>
            <a:r>
              <a:rPr lang="en-US" sz="2400" dirty="0" smtClean="0"/>
              <a:t>PPS is added in the end &amp; the tray is tested for the peripheral seal area</a:t>
            </a:r>
            <a:endParaRPr lang="en-US" sz="2400" dirty="0"/>
          </a:p>
        </p:txBody>
      </p:sp>
      <p:sp>
        <p:nvSpPr>
          <p:cNvPr id="6" name="TextBox 5"/>
          <p:cNvSpPr txBox="1"/>
          <p:nvPr/>
        </p:nvSpPr>
        <p:spPr>
          <a:xfrm>
            <a:off x="3919472" y="6488668"/>
            <a:ext cx="3913059" cy="369332"/>
          </a:xfrm>
          <a:prstGeom prst="rect">
            <a:avLst/>
          </a:prstGeom>
          <a:noFill/>
        </p:spPr>
        <p:txBody>
          <a:bodyPr wrap="none" rtlCol="0">
            <a:spAutoFit/>
          </a:bodyPr>
          <a:lstStyle/>
          <a:p>
            <a:r>
              <a:rPr lang="en-US" dirty="0" smtClean="0"/>
              <a:t>Picture </a:t>
            </a:r>
            <a:r>
              <a:rPr lang="en-US" dirty="0" err="1" smtClean="0"/>
              <a:t>Courtesey</a:t>
            </a:r>
            <a:r>
              <a:rPr lang="en-US" dirty="0" smtClean="0"/>
              <a:t> : </a:t>
            </a:r>
            <a:r>
              <a:rPr lang="en-US" dirty="0" err="1" smtClean="0"/>
              <a:t>Beumer</a:t>
            </a:r>
            <a:r>
              <a:rPr lang="en-US" dirty="0" smtClean="0"/>
              <a:t> J et al, UCLA</a:t>
            </a:r>
            <a:endParaRPr lang="en-US" dirty="0"/>
          </a:p>
        </p:txBody>
      </p:sp>
    </p:spTree>
    <p:extLst>
      <p:ext uri="{BB962C8B-B14F-4D97-AF65-F5344CB8AC3E}">
        <p14:creationId xmlns="" xmlns:p14="http://schemas.microsoft.com/office/powerpoint/2010/main" val="32017006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245755" y="127758"/>
            <a:ext cx="542697" cy="279400"/>
          </a:xfrm>
        </p:spPr>
        <p:txBody>
          <a:bodyPr/>
          <a:lstStyle/>
          <a:p>
            <a:fld id="{D57F1E4F-1CFF-5643-939E-217C01CDF565}" type="slidenum">
              <a:rPr lang="en-US" sz="1600" smtClean="0"/>
              <a:pPr/>
              <a:t>18</a:t>
            </a:fld>
            <a:endParaRPr lang="en-US" sz="1600" dirty="0"/>
          </a:p>
        </p:txBody>
      </p:sp>
      <p:graphicFrame>
        <p:nvGraphicFramePr>
          <p:cNvPr id="4" name="Table 3"/>
          <p:cNvGraphicFramePr>
            <a:graphicFrameLocks noGrp="1"/>
          </p:cNvGraphicFramePr>
          <p:nvPr>
            <p:extLst>
              <p:ext uri="{D42A27DB-BD31-4B8C-83A1-F6EECF244321}">
                <p14:modId xmlns="" xmlns:p14="http://schemas.microsoft.com/office/powerpoint/2010/main" val="4117261306"/>
              </p:ext>
            </p:extLst>
          </p:nvPr>
        </p:nvGraphicFramePr>
        <p:xfrm>
          <a:off x="976184" y="1121866"/>
          <a:ext cx="10726771" cy="4663440"/>
        </p:xfrm>
        <a:graphic>
          <a:graphicData uri="http://schemas.openxmlformats.org/drawingml/2006/table">
            <a:tbl>
              <a:tblPr firstRow="1" bandRow="1">
                <a:tableStyleId>{5C22544A-7EE6-4342-B048-85BDC9FD1C3A}</a:tableStyleId>
              </a:tblPr>
              <a:tblGrid>
                <a:gridCol w="2281835"/>
                <a:gridCol w="8444936"/>
              </a:tblGrid>
              <a:tr h="4300537">
                <a:tc>
                  <a:txBody>
                    <a:bodyPr/>
                    <a:lstStyle/>
                    <a:p>
                      <a:endParaRPr lang="en-US" sz="2000" dirty="0" smtClean="0">
                        <a:latin typeface="Calibri" pitchFamily="34" charset="0"/>
                      </a:endParaRPr>
                    </a:p>
                    <a:p>
                      <a:endParaRPr lang="en-US" sz="2000" dirty="0" smtClean="0">
                        <a:latin typeface="Calibri" pitchFamily="34" charset="0"/>
                      </a:endParaRPr>
                    </a:p>
                    <a:p>
                      <a:endParaRPr lang="en-US" sz="2000" dirty="0" smtClean="0">
                        <a:latin typeface="Calibri" pitchFamily="34" charset="0"/>
                      </a:endParaRPr>
                    </a:p>
                    <a:p>
                      <a:endParaRPr lang="en-US" sz="2000" dirty="0" smtClean="0">
                        <a:latin typeface="Calibri" pitchFamily="34" charset="0"/>
                      </a:endParaRPr>
                    </a:p>
                    <a:p>
                      <a:endParaRPr lang="en-US" sz="2000" dirty="0" smtClean="0">
                        <a:latin typeface="Calibri" pitchFamily="34" charset="0"/>
                      </a:endParaRPr>
                    </a:p>
                    <a:p>
                      <a:endParaRPr lang="en-US" sz="2000" dirty="0" smtClean="0">
                        <a:latin typeface="Calibri" pitchFamily="34" charset="0"/>
                      </a:endParaRPr>
                    </a:p>
                    <a:p>
                      <a:endParaRPr lang="en-US" sz="2000" dirty="0" smtClean="0">
                        <a:latin typeface="Calibri" pitchFamily="34" charset="0"/>
                      </a:endParaRPr>
                    </a:p>
                    <a:p>
                      <a:r>
                        <a:rPr lang="en-US" sz="2000" dirty="0" smtClean="0">
                          <a:latin typeface="Calibri" pitchFamily="34" charset="0"/>
                        </a:rPr>
                        <a:t>LINGUAL FLANGE </a:t>
                      </a:r>
                      <a:endParaRPr lang="en-US" sz="2000" dirty="0">
                        <a:latin typeface="Calibri" pitchFamily="34" charset="0"/>
                      </a:endParaRPr>
                    </a:p>
                  </a:txBody>
                  <a:tcPr>
                    <a:solidFill>
                      <a:srgbClr val="FF0000"/>
                    </a:solidFill>
                  </a:tcPr>
                </a:tc>
                <a:tc>
                  <a:txBody>
                    <a:bodyPr/>
                    <a:lstStyle/>
                    <a:p>
                      <a:r>
                        <a:rPr lang="en-US" sz="2000" dirty="0" smtClean="0">
                          <a:latin typeface="Calibri" pitchFamily="34" charset="0"/>
                        </a:rPr>
                        <a:t> </a:t>
                      </a:r>
                      <a:endParaRPr lang="en-US" sz="2000" baseline="0" dirty="0" smtClean="0">
                        <a:latin typeface="Calibri" pitchFamily="34" charset="0"/>
                      </a:endParaRPr>
                    </a:p>
                    <a:p>
                      <a:r>
                        <a:rPr lang="en-US" sz="2000" dirty="0" smtClean="0">
                          <a:solidFill>
                            <a:schemeClr val="bg1"/>
                          </a:solidFill>
                          <a:latin typeface="Calibri" pitchFamily="34" charset="0"/>
                        </a:rPr>
                        <a:t>4)Modelling compound on the distal edge is heated and PROTRUSION of tongue again performed – activation of the superior constrictor muscle </a:t>
                      </a:r>
                    </a:p>
                    <a:p>
                      <a:endParaRPr lang="en-US" sz="2000" dirty="0" smtClean="0">
                        <a:solidFill>
                          <a:schemeClr val="bg1"/>
                        </a:solidFill>
                        <a:latin typeface="Calibri" pitchFamily="34" charset="0"/>
                      </a:endParaRPr>
                    </a:p>
                    <a:p>
                      <a:r>
                        <a:rPr lang="en-US" sz="2000" dirty="0" smtClean="0">
                          <a:solidFill>
                            <a:schemeClr val="bg1"/>
                          </a:solidFill>
                          <a:latin typeface="Calibri" pitchFamily="34" charset="0"/>
                        </a:rPr>
                        <a:t>5) Patient asked to close while dentist applies downward pressure on tray – contraction of medial </a:t>
                      </a:r>
                      <a:r>
                        <a:rPr lang="en-US" sz="2000" dirty="0" err="1" smtClean="0">
                          <a:solidFill>
                            <a:schemeClr val="bg1"/>
                          </a:solidFill>
                          <a:latin typeface="Calibri" pitchFamily="34" charset="0"/>
                        </a:rPr>
                        <a:t>ptyergoid</a:t>
                      </a:r>
                      <a:r>
                        <a:rPr lang="en-US" sz="2000" dirty="0" smtClean="0">
                          <a:solidFill>
                            <a:schemeClr val="bg1"/>
                          </a:solidFill>
                          <a:latin typeface="Calibri" pitchFamily="34" charset="0"/>
                        </a:rPr>
                        <a:t> muscle</a:t>
                      </a:r>
                    </a:p>
                    <a:p>
                      <a:r>
                        <a:rPr lang="en-US" sz="2000" dirty="0" smtClean="0">
                          <a:solidFill>
                            <a:schemeClr val="bg1"/>
                          </a:solidFill>
                          <a:latin typeface="Calibri" pitchFamily="34" charset="0"/>
                        </a:rPr>
                        <a:t>Note :</a:t>
                      </a:r>
                    </a:p>
                    <a:p>
                      <a:r>
                        <a:rPr lang="en-US" sz="2000" dirty="0" smtClean="0">
                          <a:solidFill>
                            <a:schemeClr val="bg1"/>
                          </a:solidFill>
                          <a:latin typeface="Calibri" pitchFamily="34" charset="0"/>
                        </a:rPr>
                        <a:t>Patient should be able to wipe the </a:t>
                      </a:r>
                      <a:r>
                        <a:rPr lang="en-US" sz="2000" dirty="0" err="1" smtClean="0">
                          <a:solidFill>
                            <a:schemeClr val="bg1"/>
                          </a:solidFill>
                          <a:latin typeface="Calibri" pitchFamily="34" charset="0"/>
                        </a:rPr>
                        <a:t>upperlip</a:t>
                      </a:r>
                      <a:r>
                        <a:rPr lang="en-US" sz="2000" dirty="0" smtClean="0">
                          <a:solidFill>
                            <a:schemeClr val="bg1"/>
                          </a:solidFill>
                          <a:latin typeface="Calibri" pitchFamily="34" charset="0"/>
                        </a:rPr>
                        <a:t> vermillion border with tongue w/o displacement of the tray</a:t>
                      </a:r>
                    </a:p>
                    <a:p>
                      <a:endParaRPr lang="en-US" sz="2000" dirty="0" smtClean="0">
                        <a:solidFill>
                          <a:schemeClr val="bg1"/>
                        </a:solidFill>
                        <a:latin typeface="Calibri" pitchFamily="34" charset="0"/>
                      </a:endParaRPr>
                    </a:p>
                    <a:p>
                      <a:r>
                        <a:rPr lang="en-US" sz="2000" dirty="0" smtClean="0">
                          <a:solidFill>
                            <a:schemeClr val="bg1"/>
                          </a:solidFill>
                          <a:latin typeface="Calibri" pitchFamily="34" charset="0"/>
                        </a:rPr>
                        <a:t>6)Modelling compound placed on the posterior part of the </a:t>
                      </a:r>
                      <a:r>
                        <a:rPr lang="en-US" sz="2000" dirty="0" err="1" smtClean="0">
                          <a:solidFill>
                            <a:schemeClr val="bg1"/>
                          </a:solidFill>
                          <a:latin typeface="Calibri" pitchFamily="34" charset="0"/>
                        </a:rPr>
                        <a:t>retromolar</a:t>
                      </a:r>
                      <a:r>
                        <a:rPr lang="en-US" sz="2000" dirty="0" smtClean="0">
                          <a:solidFill>
                            <a:schemeClr val="bg1"/>
                          </a:solidFill>
                          <a:latin typeface="Calibri" pitchFamily="34" charset="0"/>
                        </a:rPr>
                        <a:t> fossa region and asked to open mouth wide – If tray is long then notch is formed in the posterior medial region of </a:t>
                      </a:r>
                      <a:r>
                        <a:rPr lang="en-US" sz="2000" dirty="0" err="1" smtClean="0">
                          <a:solidFill>
                            <a:schemeClr val="bg1"/>
                          </a:solidFill>
                          <a:latin typeface="Calibri" pitchFamily="34" charset="0"/>
                        </a:rPr>
                        <a:t>retromolar</a:t>
                      </a:r>
                      <a:r>
                        <a:rPr lang="en-US" sz="2000" dirty="0" smtClean="0">
                          <a:solidFill>
                            <a:schemeClr val="bg1"/>
                          </a:solidFill>
                          <a:latin typeface="Calibri" pitchFamily="34" charset="0"/>
                        </a:rPr>
                        <a:t> fossa.</a:t>
                      </a:r>
                    </a:p>
                    <a:p>
                      <a:endParaRPr lang="en-US" sz="2000" dirty="0" smtClean="0">
                        <a:solidFill>
                          <a:schemeClr val="bg1"/>
                        </a:solidFill>
                        <a:latin typeface="Calibri" pitchFamily="34" charset="0"/>
                      </a:endParaRPr>
                    </a:p>
                    <a:p>
                      <a:endParaRPr lang="en-US" sz="2000" dirty="0">
                        <a:latin typeface="Calibri" pitchFamily="34" charset="0"/>
                      </a:endParaRPr>
                    </a:p>
                  </a:txBody>
                  <a:tcPr/>
                </a:tc>
              </a:tr>
            </a:tbl>
          </a:graphicData>
        </a:graphic>
      </p:graphicFrame>
    </p:spTree>
    <p:extLst>
      <p:ext uri="{BB962C8B-B14F-4D97-AF65-F5344CB8AC3E}">
        <p14:creationId xmlns="" xmlns:p14="http://schemas.microsoft.com/office/powerpoint/2010/main" val="1859994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9769" y="86498"/>
            <a:ext cx="7549979" cy="745491"/>
          </a:xfrm>
          <a:ln>
            <a:solidFill>
              <a:srgbClr val="FF0000"/>
            </a:solidFill>
          </a:ln>
        </p:spPr>
        <p:txBody>
          <a:bodyPr/>
          <a:lstStyle/>
          <a:p>
            <a:r>
              <a:rPr lang="en-US" dirty="0" smtClean="0">
                <a:solidFill>
                  <a:schemeClr val="tx1"/>
                </a:solidFill>
              </a:rPr>
              <a:t>SECOND TECHNIQUE </a:t>
            </a:r>
            <a:endParaRPr lang="en-US" dirty="0">
              <a:solidFill>
                <a:schemeClr val="tx1"/>
              </a:solidFill>
            </a:endParaRPr>
          </a:p>
        </p:txBody>
      </p:sp>
      <p:sp>
        <p:nvSpPr>
          <p:cNvPr id="3" name="Text Placeholder 2"/>
          <p:cNvSpPr>
            <a:spLocks noGrp="1"/>
          </p:cNvSpPr>
          <p:nvPr>
            <p:ph type="body" idx="1"/>
          </p:nvPr>
        </p:nvSpPr>
        <p:spPr>
          <a:xfrm>
            <a:off x="304764" y="963161"/>
            <a:ext cx="8048404" cy="1509712"/>
          </a:xfrm>
        </p:spPr>
        <p:txBody>
          <a:bodyPr>
            <a:normAutofit/>
          </a:bodyPr>
          <a:lstStyle/>
          <a:p>
            <a:r>
              <a:rPr lang="en-US" sz="2800" dirty="0" smtClean="0">
                <a:latin typeface="Calibri" pitchFamily="34" charset="0"/>
              </a:rPr>
              <a:t>Use polyether rubber base material called IMPREGNUM</a:t>
            </a:r>
            <a:endParaRPr lang="en-US" sz="2800" dirty="0">
              <a:latin typeface="Calibri" pitchFamily="34" charset="0"/>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19</a:t>
            </a:fld>
            <a:endParaRPr lang="en-US" dirty="0"/>
          </a:p>
        </p:txBody>
      </p:sp>
      <p:sp>
        <p:nvSpPr>
          <p:cNvPr id="7" name="Rectangle 6"/>
          <p:cNvSpPr/>
          <p:nvPr/>
        </p:nvSpPr>
        <p:spPr>
          <a:xfrm>
            <a:off x="333632" y="4262248"/>
            <a:ext cx="9959545" cy="1815882"/>
          </a:xfrm>
          <a:prstGeom prst="rect">
            <a:avLst/>
          </a:prstGeom>
        </p:spPr>
        <p:txBody>
          <a:bodyPr wrap="square">
            <a:spAutoFit/>
          </a:bodyPr>
          <a:lstStyle/>
          <a:p>
            <a:pPr>
              <a:buFont typeface="Wingdings" pitchFamily="2" charset="2"/>
              <a:buChar char="Ø"/>
            </a:pPr>
            <a:r>
              <a:rPr lang="en-US" sz="2800" dirty="0" smtClean="0">
                <a:latin typeface="Calibri" pitchFamily="34" charset="0"/>
              </a:rPr>
              <a:t>No. of insertions reduced to two. Therefore, timesaving .</a:t>
            </a:r>
          </a:p>
          <a:p>
            <a:pPr>
              <a:buFont typeface="Wingdings" pitchFamily="2" charset="2"/>
              <a:buChar char="Ø"/>
            </a:pPr>
            <a:r>
              <a:rPr lang="en-US" sz="2800" dirty="0" smtClean="0">
                <a:latin typeface="Calibri" pitchFamily="34" charset="0"/>
              </a:rPr>
              <a:t>Development of all borders simultaneously avoids propagation of errors caused by a mistake in one section affecting the border contours in another</a:t>
            </a:r>
            <a:endParaRPr lang="en-US" sz="2800" dirty="0">
              <a:latin typeface="Calibri" pitchFamily="34" charset="0"/>
            </a:endParaRPr>
          </a:p>
        </p:txBody>
      </p:sp>
      <p:sp>
        <p:nvSpPr>
          <p:cNvPr id="8" name="Rectangle 7"/>
          <p:cNvSpPr/>
          <p:nvPr/>
        </p:nvSpPr>
        <p:spPr>
          <a:xfrm>
            <a:off x="2071621" y="3244334"/>
            <a:ext cx="5903539" cy="584775"/>
          </a:xfrm>
          <a:prstGeom prst="rect">
            <a:avLst/>
          </a:prstGeom>
          <a:ln>
            <a:solidFill>
              <a:srgbClr val="FF0000"/>
            </a:solidFill>
          </a:ln>
        </p:spPr>
        <p:txBody>
          <a:bodyPr wrap="none">
            <a:spAutoFit/>
          </a:bodyPr>
          <a:lstStyle/>
          <a:p>
            <a:r>
              <a:rPr lang="en-US" sz="3200" dirty="0" smtClean="0">
                <a:latin typeface="Calibri" pitchFamily="34" charset="0"/>
              </a:rPr>
              <a:t>ADVANTAGES OF THIS TECHNIQUE</a:t>
            </a:r>
            <a:endParaRPr lang="en-US" sz="3200" dirty="0">
              <a:latin typeface="Calibri" pitchFamily="34" charset="0"/>
            </a:endParaRPr>
          </a:p>
        </p:txBody>
      </p:sp>
      <p:sp>
        <p:nvSpPr>
          <p:cNvPr id="45058" name="AutoShape 2" descr="Image result for impregnu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5060" name="Picture 4" descr="Image result for impregnum"/>
          <p:cNvPicPr>
            <a:picLocks noChangeAspect="1" noChangeArrowheads="1"/>
          </p:cNvPicPr>
          <p:nvPr/>
        </p:nvPicPr>
        <p:blipFill>
          <a:blip r:embed="rId2"/>
          <a:srcRect l="2431" t="9863" b="8203"/>
          <a:stretch>
            <a:fillRect/>
          </a:stretch>
        </p:blipFill>
        <p:spPr bwMode="auto">
          <a:xfrm>
            <a:off x="7760042" y="753762"/>
            <a:ext cx="3178347" cy="26690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4329048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normAutofit fontScale="90000"/>
          </a:bodyPr>
          <a:lstStyle/>
          <a:p>
            <a:r>
              <a:rPr lang="en-US" dirty="0" smtClean="0">
                <a:solidFill>
                  <a:schemeClr val="tx1"/>
                </a:solidFill>
                <a:latin typeface="Calibri" pitchFamily="34" charset="0"/>
              </a:rPr>
              <a:t>Requirements for this technique given by SMITH ET AL</a:t>
            </a:r>
            <a:endParaRPr lang="en-US" dirty="0">
              <a:solidFill>
                <a:schemeClr val="tx1"/>
              </a:solidFill>
              <a:latin typeface="Calibri" pitchFamily="34" charset="0"/>
            </a:endParaRPr>
          </a:p>
        </p:txBody>
      </p:sp>
      <p:sp>
        <p:nvSpPr>
          <p:cNvPr id="3" name="Content Placeholder 2"/>
          <p:cNvSpPr>
            <a:spLocks noGrp="1"/>
          </p:cNvSpPr>
          <p:nvPr>
            <p:ph idx="1"/>
          </p:nvPr>
        </p:nvSpPr>
        <p:spPr>
          <a:xfrm>
            <a:off x="432481" y="1414738"/>
            <a:ext cx="11462951" cy="3873943"/>
          </a:xfrm>
        </p:spPr>
        <p:txBody>
          <a:bodyPr>
            <a:noAutofit/>
          </a:bodyPr>
          <a:lstStyle/>
          <a:p>
            <a:pPr marL="457200" indent="-457200">
              <a:lnSpc>
                <a:spcPct val="150000"/>
              </a:lnSpc>
              <a:buFont typeface="+mj-lt"/>
              <a:buAutoNum type="arabicPeriod"/>
            </a:pPr>
            <a:r>
              <a:rPr lang="en-US" sz="2400" dirty="0" smtClean="0">
                <a:latin typeface="Calibri" pitchFamily="34" charset="0"/>
              </a:rPr>
              <a:t>Have sufficient body to allow it to remain in position on the borders during loading of the tray</a:t>
            </a:r>
          </a:p>
          <a:p>
            <a:pPr marL="457200" indent="-457200">
              <a:lnSpc>
                <a:spcPct val="150000"/>
              </a:lnSpc>
              <a:buFont typeface="+mj-lt"/>
              <a:buAutoNum type="arabicPeriod"/>
            </a:pPr>
            <a:r>
              <a:rPr lang="en-US" sz="2400" dirty="0" smtClean="0">
                <a:latin typeface="Calibri" pitchFamily="34" charset="0"/>
              </a:rPr>
              <a:t>Allow some </a:t>
            </a:r>
            <a:r>
              <a:rPr lang="en-US" sz="2400" dirty="0" err="1" smtClean="0">
                <a:latin typeface="Calibri" pitchFamily="34" charset="0"/>
              </a:rPr>
              <a:t>preshaping</a:t>
            </a:r>
            <a:r>
              <a:rPr lang="en-US" sz="2400" dirty="0" smtClean="0">
                <a:latin typeface="Calibri" pitchFamily="34" charset="0"/>
              </a:rPr>
              <a:t> of the form of the borders without adhering to the fingers</a:t>
            </a:r>
          </a:p>
          <a:p>
            <a:pPr marL="457200" indent="-457200">
              <a:lnSpc>
                <a:spcPct val="150000"/>
              </a:lnSpc>
              <a:buFont typeface="+mj-lt"/>
              <a:buAutoNum type="arabicPeriod"/>
            </a:pPr>
            <a:r>
              <a:rPr lang="en-US" sz="2400" dirty="0" smtClean="0">
                <a:latin typeface="Calibri" pitchFamily="34" charset="0"/>
              </a:rPr>
              <a:t>Have a setting time of 3-5 </a:t>
            </a:r>
            <a:r>
              <a:rPr lang="en-US" sz="2400" dirty="0" err="1" smtClean="0">
                <a:latin typeface="Calibri" pitchFamily="34" charset="0"/>
              </a:rPr>
              <a:t>mins</a:t>
            </a:r>
            <a:endParaRPr lang="en-US" sz="2400" dirty="0" smtClean="0">
              <a:latin typeface="Calibri" pitchFamily="34" charset="0"/>
            </a:endParaRPr>
          </a:p>
          <a:p>
            <a:pPr marL="457200" indent="-457200">
              <a:lnSpc>
                <a:spcPct val="150000"/>
              </a:lnSpc>
              <a:buFont typeface="+mj-lt"/>
              <a:buAutoNum type="arabicPeriod"/>
            </a:pPr>
            <a:r>
              <a:rPr lang="en-US" sz="2400" dirty="0" smtClean="0">
                <a:latin typeface="Calibri" pitchFamily="34" charset="0"/>
              </a:rPr>
              <a:t>Retain adequate </a:t>
            </a:r>
            <a:r>
              <a:rPr lang="en-US" sz="2400" dirty="0">
                <a:latin typeface="Calibri" pitchFamily="34" charset="0"/>
              </a:rPr>
              <a:t>f</a:t>
            </a:r>
            <a:r>
              <a:rPr lang="en-US" sz="2400" dirty="0" smtClean="0">
                <a:latin typeface="Calibri" pitchFamily="34" charset="0"/>
              </a:rPr>
              <a:t>low while the tray is seated </a:t>
            </a:r>
          </a:p>
          <a:p>
            <a:pPr marL="457200" indent="-457200">
              <a:lnSpc>
                <a:spcPct val="150000"/>
              </a:lnSpc>
              <a:buFont typeface="+mj-lt"/>
              <a:buAutoNum type="arabicPeriod"/>
            </a:pPr>
            <a:r>
              <a:rPr lang="en-US" sz="2400" dirty="0" smtClean="0">
                <a:latin typeface="Calibri" pitchFamily="34" charset="0"/>
              </a:rPr>
              <a:t>Allow finger placement of the material into deficient parts after the tray is seated</a:t>
            </a:r>
          </a:p>
          <a:p>
            <a:pPr marL="457200" indent="-457200">
              <a:lnSpc>
                <a:spcPct val="150000"/>
              </a:lnSpc>
              <a:buFont typeface="+mj-lt"/>
              <a:buAutoNum type="arabicPeriod"/>
            </a:pPr>
            <a:r>
              <a:rPr lang="en-US" sz="2400" dirty="0" smtClean="0">
                <a:latin typeface="Calibri" pitchFamily="34" charset="0"/>
              </a:rPr>
              <a:t>Not cause excessive displacement of the tissues of the vestibule</a:t>
            </a:r>
          </a:p>
          <a:p>
            <a:pPr marL="457200" indent="-457200">
              <a:lnSpc>
                <a:spcPct val="150000"/>
              </a:lnSpc>
              <a:buFont typeface="+mj-lt"/>
              <a:buAutoNum type="arabicPeriod"/>
            </a:pPr>
            <a:r>
              <a:rPr lang="en-US" sz="2400" dirty="0" smtClean="0">
                <a:latin typeface="Calibri" pitchFamily="34" charset="0"/>
              </a:rPr>
              <a:t>Be readily trimmed and shaped so that the excess material can be carved and the borders shaped before the FI is made.</a:t>
            </a:r>
            <a:endParaRPr lang="en-US" sz="2400" dirty="0">
              <a:latin typeface="Calibri" pitchFamily="34" charset="0"/>
            </a:endParaRPr>
          </a:p>
        </p:txBody>
      </p:sp>
      <p:sp>
        <p:nvSpPr>
          <p:cNvPr id="4" name="Slide Number Placeholder 3"/>
          <p:cNvSpPr>
            <a:spLocks noGrp="1"/>
          </p:cNvSpPr>
          <p:nvPr>
            <p:ph type="sldNum" sz="quarter" idx="12"/>
          </p:nvPr>
        </p:nvSpPr>
        <p:spPr>
          <a:xfrm>
            <a:off x="11449318" y="6578600"/>
            <a:ext cx="542697" cy="279400"/>
          </a:xfrm>
        </p:spPr>
        <p:txBody>
          <a:bodyPr/>
          <a:lstStyle/>
          <a:p>
            <a:fld id="{E97799C9-84D9-46D2-A11E-BCF8A720529D}" type="slidenum">
              <a:rPr lang="en-US" sz="2400" smtClean="0"/>
              <a:pPr/>
              <a:t>20</a:t>
            </a:fld>
            <a:endParaRPr lang="en-US" sz="2400" dirty="0"/>
          </a:p>
        </p:txBody>
      </p:sp>
    </p:spTree>
    <p:extLst>
      <p:ext uri="{BB962C8B-B14F-4D97-AF65-F5344CB8AC3E}">
        <p14:creationId xmlns:p14="http://schemas.microsoft.com/office/powerpoint/2010/main" xmlns="" val="27050248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solidFill>
                  <a:schemeClr val="tx1"/>
                </a:solidFill>
              </a:rPr>
              <a:t>PROCEDURE </a:t>
            </a:r>
            <a:endParaRPr lang="en-US" dirty="0">
              <a:solidFill>
                <a:schemeClr val="tx1"/>
              </a:solidFill>
            </a:endParaRPr>
          </a:p>
        </p:txBody>
      </p:sp>
      <p:sp>
        <p:nvSpPr>
          <p:cNvPr id="3" name="Content Placeholder 2"/>
          <p:cNvSpPr>
            <a:spLocks noGrp="1"/>
          </p:cNvSpPr>
          <p:nvPr>
            <p:ph idx="1"/>
          </p:nvPr>
        </p:nvSpPr>
        <p:spPr>
          <a:xfrm>
            <a:off x="358347" y="1420088"/>
            <a:ext cx="8048676" cy="3691468"/>
          </a:xfrm>
        </p:spPr>
        <p:txBody>
          <a:bodyPr>
            <a:noAutofit/>
          </a:bodyPr>
          <a:lstStyle/>
          <a:p>
            <a:pPr algn="just"/>
            <a:r>
              <a:rPr lang="en-US" dirty="0" smtClean="0">
                <a:latin typeface="Calibri" pitchFamily="34" charset="0"/>
              </a:rPr>
              <a:t>Place adhesive for polyether impression on the borders of the tray . Cover 6mm inside the borders and 3mm outside the borders.</a:t>
            </a:r>
          </a:p>
          <a:p>
            <a:pPr algn="just">
              <a:buNone/>
            </a:pPr>
            <a:endParaRPr lang="en-US" dirty="0" smtClean="0">
              <a:latin typeface="Calibri" pitchFamily="34" charset="0"/>
            </a:endParaRPr>
          </a:p>
          <a:p>
            <a:pPr algn="just"/>
            <a:r>
              <a:rPr lang="en-US" dirty="0" smtClean="0">
                <a:latin typeface="Calibri" pitchFamily="34" charset="0"/>
              </a:rPr>
              <a:t>Express a 2 inch strip of polyether material from the large tube onto a large mixing pad. Next, express 2.5 inches of catalyst from the small tube.</a:t>
            </a:r>
          </a:p>
          <a:p>
            <a:pPr algn="just"/>
            <a:endParaRPr lang="en-US" dirty="0" smtClean="0">
              <a:latin typeface="Calibri" pitchFamily="34" charset="0"/>
            </a:endParaRPr>
          </a:p>
          <a:p>
            <a:pPr algn="just"/>
            <a:r>
              <a:rPr lang="en-US" dirty="0" smtClean="0">
                <a:latin typeface="Calibri" pitchFamily="34" charset="0"/>
              </a:rPr>
              <a:t> Repeat same procedure for mandibular but take 4 inch strip of polyether and 3.5 inch catalyst.</a:t>
            </a:r>
          </a:p>
        </p:txBody>
      </p:sp>
      <p:sp>
        <p:nvSpPr>
          <p:cNvPr id="4" name="Slide Number Placeholder 3"/>
          <p:cNvSpPr>
            <a:spLocks noGrp="1"/>
          </p:cNvSpPr>
          <p:nvPr>
            <p:ph type="sldNum" sz="quarter" idx="12"/>
          </p:nvPr>
        </p:nvSpPr>
        <p:spPr>
          <a:xfrm>
            <a:off x="11541257" y="0"/>
            <a:ext cx="542697" cy="279400"/>
          </a:xfrm>
        </p:spPr>
        <p:txBody>
          <a:bodyPr/>
          <a:lstStyle/>
          <a:p>
            <a:fld id="{E97799C9-84D9-46D2-A11E-BCF8A720529D}" type="slidenum">
              <a:rPr lang="en-US" sz="2400" smtClean="0"/>
              <a:pPr/>
              <a:t>21</a:t>
            </a:fld>
            <a:endParaRPr lang="en-US" sz="2400" dirty="0"/>
          </a:p>
        </p:txBody>
      </p:sp>
    </p:spTree>
    <p:extLst>
      <p:ext uri="{BB962C8B-B14F-4D97-AF65-F5344CB8AC3E}">
        <p14:creationId xmlns:p14="http://schemas.microsoft.com/office/powerpoint/2010/main" xmlns="" val="1773180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627" y="234774"/>
            <a:ext cx="11296157" cy="6388443"/>
          </a:xfrm>
        </p:spPr>
        <p:txBody>
          <a:bodyPr>
            <a:normAutofit fontScale="70000" lnSpcReduction="20000"/>
          </a:bodyPr>
          <a:lstStyle/>
          <a:p>
            <a:pPr algn="just">
              <a:lnSpc>
                <a:spcPct val="170000"/>
              </a:lnSpc>
              <a:buFont typeface="Arial" pitchFamily="34" charset="0"/>
              <a:buChar char="•"/>
            </a:pPr>
            <a:r>
              <a:rPr lang="en-US" sz="3600" dirty="0" smtClean="0">
                <a:latin typeface="Calibri" pitchFamily="34" charset="0"/>
              </a:rPr>
              <a:t>Thoroughly mix the material for 30-45s  using a metal spatula.</a:t>
            </a:r>
          </a:p>
          <a:p>
            <a:pPr algn="just">
              <a:lnSpc>
                <a:spcPct val="170000"/>
              </a:lnSpc>
              <a:buFont typeface="Arial" pitchFamily="34" charset="0"/>
              <a:buChar char="•"/>
            </a:pPr>
            <a:r>
              <a:rPr lang="en-US" sz="3600" dirty="0" smtClean="0">
                <a:latin typeface="Calibri" pitchFamily="34" charset="0"/>
              </a:rPr>
              <a:t>Position the polyether material on the </a:t>
            </a:r>
            <a:r>
              <a:rPr lang="en-US" sz="3600" dirty="0" err="1" smtClean="0">
                <a:latin typeface="Calibri" pitchFamily="34" charset="0"/>
              </a:rPr>
              <a:t>borders,making</a:t>
            </a:r>
            <a:r>
              <a:rPr lang="en-US" sz="3600" dirty="0" smtClean="0">
                <a:latin typeface="Calibri" pitchFamily="34" charset="0"/>
              </a:rPr>
              <a:t> certain a minimum with of 6 mm exists on the inner portion .</a:t>
            </a:r>
          </a:p>
          <a:p>
            <a:pPr algn="just">
              <a:lnSpc>
                <a:spcPct val="170000"/>
              </a:lnSpc>
              <a:buFont typeface="Arial" pitchFamily="34" charset="0"/>
              <a:buChar char="•"/>
            </a:pPr>
            <a:r>
              <a:rPr lang="en-US" sz="3600" dirty="0" smtClean="0">
                <a:latin typeface="Calibri" pitchFamily="34" charset="0"/>
                <a:cs typeface="Times New Roman" panose="02020603050405020304" pitchFamily="18" charset="0"/>
              </a:rPr>
              <a:t>Quickly </a:t>
            </a:r>
            <a:r>
              <a:rPr lang="en-US" sz="3600" dirty="0" err="1" smtClean="0">
                <a:latin typeface="Calibri" pitchFamily="34" charset="0"/>
                <a:cs typeface="Times New Roman" panose="02020603050405020304" pitchFamily="18" charset="0"/>
              </a:rPr>
              <a:t>preshape</a:t>
            </a:r>
            <a:r>
              <a:rPr lang="en-US" sz="3600" dirty="0" smtClean="0">
                <a:latin typeface="Calibri" pitchFamily="34" charset="0"/>
                <a:cs typeface="Times New Roman" panose="02020603050405020304" pitchFamily="18" charset="0"/>
              </a:rPr>
              <a:t> the material to proper contours with fingers  moistened in cold water.</a:t>
            </a:r>
          </a:p>
          <a:p>
            <a:pPr algn="just">
              <a:lnSpc>
                <a:spcPct val="170000"/>
              </a:lnSpc>
              <a:buFont typeface="Arial" pitchFamily="34" charset="0"/>
              <a:buChar char="•"/>
            </a:pPr>
            <a:r>
              <a:rPr lang="en-US" sz="3600" dirty="0" smtClean="0">
                <a:latin typeface="Calibri" pitchFamily="34" charset="0"/>
                <a:cs typeface="Times New Roman" panose="02020603050405020304" pitchFamily="18" charset="0"/>
              </a:rPr>
              <a:t>Place the impression tray in the mouth as described in the 1</a:t>
            </a:r>
            <a:r>
              <a:rPr lang="en-US" sz="3600" baseline="30000" dirty="0" smtClean="0">
                <a:latin typeface="Calibri" pitchFamily="34" charset="0"/>
                <a:cs typeface="Times New Roman" panose="02020603050405020304" pitchFamily="18" charset="0"/>
              </a:rPr>
              <a:t>st</a:t>
            </a:r>
            <a:r>
              <a:rPr lang="en-US" sz="3600" dirty="0" smtClean="0">
                <a:latin typeface="Calibri" pitchFamily="34" charset="0"/>
                <a:cs typeface="Times New Roman" panose="02020603050405020304" pitchFamily="18" charset="0"/>
              </a:rPr>
              <a:t> technique ,making certain to retract the lips sufficiently to avoid scraping the material from borders.</a:t>
            </a:r>
          </a:p>
          <a:p>
            <a:pPr algn="just">
              <a:lnSpc>
                <a:spcPct val="170000"/>
              </a:lnSpc>
              <a:buFont typeface="Arial" pitchFamily="34" charset="0"/>
              <a:buChar char="•"/>
            </a:pPr>
            <a:endParaRPr lang="en-US" sz="3600" dirty="0" smtClean="0">
              <a:latin typeface="Calibri" pitchFamily="34" charset="0"/>
            </a:endParaRPr>
          </a:p>
          <a:p>
            <a:pPr marL="285750" indent="-285750" algn="just">
              <a:lnSpc>
                <a:spcPct val="170000"/>
              </a:lnSpc>
              <a:buNone/>
            </a:pPr>
            <a:r>
              <a:rPr lang="en-US" sz="3600" dirty="0" smtClean="0">
                <a:latin typeface="Calibri" pitchFamily="34" charset="0"/>
                <a:cs typeface="Times New Roman" panose="02020603050405020304" pitchFamily="18" charset="0"/>
              </a:rPr>
              <a:t>    </a:t>
            </a:r>
            <a:endParaRPr lang="en-US" dirty="0">
              <a:latin typeface="Calibri" pitchFamily="34" charset="0"/>
            </a:endParaRPr>
          </a:p>
        </p:txBody>
      </p:sp>
      <p:sp>
        <p:nvSpPr>
          <p:cNvPr id="4" name="Slide Number Placeholder 3"/>
          <p:cNvSpPr>
            <a:spLocks noGrp="1"/>
          </p:cNvSpPr>
          <p:nvPr>
            <p:ph type="sldNum" sz="quarter" idx="12"/>
          </p:nvPr>
        </p:nvSpPr>
        <p:spPr/>
        <p:txBody>
          <a:bodyPr/>
          <a:lstStyle/>
          <a:p>
            <a:fld id="{E97799C9-84D9-46D2-A11E-BCF8A720529D}" type="slidenum">
              <a:rPr lang="en-US" sz="1600" smtClean="0"/>
              <a:pPr/>
              <a:t>22</a:t>
            </a:fld>
            <a:endParaRPr lang="en-US" sz="1600" dirty="0"/>
          </a:p>
        </p:txBody>
      </p:sp>
    </p:spTree>
    <p:extLst>
      <p:ext uri="{BB962C8B-B14F-4D97-AF65-F5344CB8AC3E}">
        <p14:creationId xmlns:p14="http://schemas.microsoft.com/office/powerpoint/2010/main" xmlns="" val="1773180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500313" y="114110"/>
            <a:ext cx="542697" cy="279400"/>
          </a:xfrm>
        </p:spPr>
        <p:txBody>
          <a:bodyPr/>
          <a:lstStyle/>
          <a:p>
            <a:fld id="{D57F1E4F-1CFF-5643-939E-217C01CDF565}" type="slidenum">
              <a:rPr lang="en-US" sz="1600" smtClean="0"/>
              <a:pPr/>
              <a:t>23</a:t>
            </a:fld>
            <a:endParaRPr lang="en-US" sz="1600" dirty="0"/>
          </a:p>
        </p:txBody>
      </p:sp>
      <p:sp>
        <p:nvSpPr>
          <p:cNvPr id="3" name="TextBox 2"/>
          <p:cNvSpPr txBox="1"/>
          <p:nvPr/>
        </p:nvSpPr>
        <p:spPr>
          <a:xfrm>
            <a:off x="873457" y="494269"/>
            <a:ext cx="11087884" cy="600408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800" dirty="0" smtClean="0">
                <a:latin typeface="Calibri" pitchFamily="34" charset="0"/>
                <a:cs typeface="Times New Roman" panose="02020603050405020304" pitchFamily="18" charset="0"/>
              </a:rPr>
              <a:t>Inspect all borders to make certain that impression material is present in the vestibule. If there is deficient space, transfer some material from an adjacent site with a finger moistened in the patient’s saliva.</a:t>
            </a:r>
          </a:p>
          <a:p>
            <a:pPr marL="285750" indent="-285750">
              <a:lnSpc>
                <a:spcPct val="200000"/>
              </a:lnSpc>
              <a:buFont typeface="Arial" panose="020B0604020202020204" pitchFamily="34" charset="0"/>
              <a:buChar char="•"/>
            </a:pPr>
            <a:r>
              <a:rPr lang="en-US" sz="2800" dirty="0" smtClean="0">
                <a:latin typeface="Calibri" pitchFamily="34" charset="0"/>
                <a:cs typeface="Times New Roman" panose="02020603050405020304" pitchFamily="18" charset="0"/>
              </a:rPr>
              <a:t>Border mold as described in the first technique.</a:t>
            </a:r>
          </a:p>
          <a:p>
            <a:pPr marL="285750" indent="-285750">
              <a:lnSpc>
                <a:spcPct val="200000"/>
              </a:lnSpc>
              <a:buFont typeface="Arial" panose="020B0604020202020204" pitchFamily="34" charset="0"/>
              <a:buChar char="•"/>
            </a:pPr>
            <a:r>
              <a:rPr lang="en-US" sz="2800" dirty="0" smtClean="0">
                <a:latin typeface="Calibri" pitchFamily="34" charset="0"/>
                <a:cs typeface="Times New Roman" panose="02020603050405020304" pitchFamily="18" charset="0"/>
              </a:rPr>
              <a:t>Instruct the patient to elevate the tongue as tray is seated</a:t>
            </a:r>
          </a:p>
          <a:p>
            <a:pPr marL="285750" indent="-285750">
              <a:lnSpc>
                <a:spcPct val="200000"/>
              </a:lnSpc>
              <a:buFont typeface="Arial" panose="020B0604020202020204" pitchFamily="34" charset="0"/>
              <a:buChar char="•"/>
            </a:pPr>
            <a:r>
              <a:rPr lang="en-US" sz="2800" dirty="0" smtClean="0">
                <a:latin typeface="Calibri" pitchFamily="34" charset="0"/>
                <a:cs typeface="Times New Roman" panose="02020603050405020304" pitchFamily="18" charset="0"/>
              </a:rPr>
              <a:t>Hold the lower lip out so that excess material flows </a:t>
            </a:r>
            <a:r>
              <a:rPr lang="en-US" sz="2800" dirty="0" err="1" smtClean="0">
                <a:latin typeface="Calibri" pitchFamily="34" charset="0"/>
                <a:cs typeface="Times New Roman" panose="02020603050405020304" pitchFamily="18" charset="0"/>
              </a:rPr>
              <a:t>labially</a:t>
            </a:r>
            <a:r>
              <a:rPr lang="en-US" sz="2800" dirty="0" smtClean="0">
                <a:latin typeface="Calibri" pitchFamily="34" charset="0"/>
                <a:cs typeface="Times New Roman" panose="02020603050405020304" pitchFamily="18" charset="0"/>
              </a:rPr>
              <a:t> </a:t>
            </a:r>
          </a:p>
          <a:p>
            <a:pPr marL="285750" indent="-285750">
              <a:lnSpc>
                <a:spcPct val="200000"/>
              </a:lnSpc>
              <a:buFont typeface="Arial" panose="020B0604020202020204" pitchFamily="34" charset="0"/>
              <a:buChar char="•"/>
            </a:pPr>
            <a:r>
              <a:rPr lang="en-US" sz="2800" dirty="0" smtClean="0">
                <a:latin typeface="Calibri" pitchFamily="34" charset="0"/>
                <a:cs typeface="Times New Roman" panose="02020603050405020304" pitchFamily="18" charset="0"/>
              </a:rPr>
              <a:t>Have the patient drop the tongue</a:t>
            </a:r>
          </a:p>
        </p:txBody>
      </p:sp>
    </p:spTree>
    <p:extLst>
      <p:ext uri="{BB962C8B-B14F-4D97-AF65-F5344CB8AC3E}">
        <p14:creationId xmlns:p14="http://schemas.microsoft.com/office/powerpoint/2010/main" xmlns="" val="3711809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432074" y="195997"/>
            <a:ext cx="542697" cy="279400"/>
          </a:xfrm>
        </p:spPr>
        <p:txBody>
          <a:bodyPr/>
          <a:lstStyle/>
          <a:p>
            <a:fld id="{D57F1E4F-1CFF-5643-939E-217C01CDF565}" type="slidenum">
              <a:rPr lang="en-US" sz="1600" smtClean="0"/>
              <a:pPr/>
              <a:t>24</a:t>
            </a:fld>
            <a:endParaRPr lang="en-US" sz="1600" dirty="0"/>
          </a:p>
        </p:txBody>
      </p:sp>
      <p:sp>
        <p:nvSpPr>
          <p:cNvPr id="3" name="Rectangle 2"/>
          <p:cNvSpPr/>
          <p:nvPr/>
        </p:nvSpPr>
        <p:spPr>
          <a:xfrm>
            <a:off x="261509" y="211342"/>
            <a:ext cx="11230263" cy="6986528"/>
          </a:xfrm>
          <a:prstGeom prst="rect">
            <a:avLst/>
          </a:prstGeom>
        </p:spPr>
        <p:txBody>
          <a:bodyPr wrap="square">
            <a:spAutoFit/>
          </a:bodyPr>
          <a:lstStyle/>
          <a:p>
            <a:pPr marL="285750" indent="-285750">
              <a:lnSpc>
                <a:spcPct val="150000"/>
              </a:lnSpc>
              <a:buFont typeface="Arial" panose="020B0604020202020204" pitchFamily="34" charset="0"/>
              <a:buChar char="•"/>
            </a:pPr>
            <a:r>
              <a:rPr lang="en-US" sz="2800" dirty="0" smtClean="0">
                <a:latin typeface="Calibri" pitchFamily="34" charset="0"/>
                <a:cs typeface="Times New Roman" panose="02020603050405020304" pitchFamily="18" charset="0"/>
              </a:rPr>
              <a:t>Quickly </a:t>
            </a:r>
            <a:r>
              <a:rPr lang="en-US" sz="2800" dirty="0">
                <a:latin typeface="Calibri" pitchFamily="34" charset="0"/>
                <a:cs typeface="Times New Roman" panose="02020603050405020304" pitchFamily="18" charset="0"/>
              </a:rPr>
              <a:t>pull both the cheeks </a:t>
            </a:r>
            <a:r>
              <a:rPr lang="en-US" sz="2800" dirty="0" err="1">
                <a:latin typeface="Calibri" pitchFamily="34" charset="0"/>
                <a:cs typeface="Times New Roman" panose="02020603050405020304" pitchFamily="18" charset="0"/>
              </a:rPr>
              <a:t>bucally</a:t>
            </a:r>
            <a:r>
              <a:rPr lang="en-US" sz="2800" dirty="0">
                <a:latin typeface="Calibri" pitchFamily="34" charset="0"/>
                <a:cs typeface="Times New Roman" panose="02020603050405020304" pitchFamily="18" charset="0"/>
              </a:rPr>
              <a:t> to make sure that the buccal mucosa hasn’t been trapped.</a:t>
            </a:r>
          </a:p>
          <a:p>
            <a:pPr marL="285750" indent="-285750">
              <a:lnSpc>
                <a:spcPct val="150000"/>
              </a:lnSpc>
              <a:buFont typeface="Arial" panose="020B0604020202020204" pitchFamily="34" charset="0"/>
              <a:buChar char="•"/>
            </a:pPr>
            <a:r>
              <a:rPr lang="en-US" sz="2800" dirty="0">
                <a:latin typeface="Calibri" pitchFamily="34" charset="0"/>
                <a:cs typeface="Times New Roman" panose="02020603050405020304" pitchFamily="18" charset="0"/>
              </a:rPr>
              <a:t>Remove the tray when the impression material is set. </a:t>
            </a:r>
          </a:p>
          <a:p>
            <a:pPr marL="285750" indent="-285750">
              <a:lnSpc>
                <a:spcPct val="150000"/>
              </a:lnSpc>
              <a:buFont typeface="Arial" panose="020B0604020202020204" pitchFamily="34" charset="0"/>
              <a:buChar char="•"/>
            </a:pPr>
            <a:r>
              <a:rPr lang="en-US" sz="2800" dirty="0" smtClean="0">
                <a:latin typeface="Calibri" pitchFamily="34" charset="0"/>
                <a:cs typeface="Times New Roman" panose="02020603050405020304" pitchFamily="18" charset="0"/>
              </a:rPr>
              <a:t>The </a:t>
            </a:r>
            <a:r>
              <a:rPr lang="en-US" sz="2800" dirty="0">
                <a:latin typeface="Calibri" pitchFamily="34" charset="0"/>
                <a:cs typeface="Times New Roman" panose="02020603050405020304" pitchFamily="18" charset="0"/>
              </a:rPr>
              <a:t>material is set when no permanent indentation results when the fingernail is intruded into it</a:t>
            </a:r>
            <a:r>
              <a:rPr lang="en-US" sz="2800" dirty="0" smtClean="0">
                <a:latin typeface="Calibri" pitchFamily="34" charset="0"/>
                <a:cs typeface="Times New Roman" panose="02020603050405020304" pitchFamily="18" charset="0"/>
              </a:rPr>
              <a:t>. Examine the border molding and determine if its adequate. The contour of the borders should be rounded. Any deficient sites can be corrected with a small mix of polyether material or with a small addition of impression compound that will adhere to set polyether.</a:t>
            </a:r>
          </a:p>
          <a:p>
            <a:pPr marL="285750" indent="-285750">
              <a:lnSpc>
                <a:spcPct val="150000"/>
              </a:lnSpc>
              <a:buFont typeface="Arial" panose="020B0604020202020204" pitchFamily="34" charset="0"/>
              <a:buChar char="•"/>
            </a:pPr>
            <a:r>
              <a:rPr lang="en-US" sz="2800" dirty="0" smtClean="0">
                <a:latin typeface="Calibri" pitchFamily="34" charset="0"/>
                <a:cs typeface="Times New Roman" panose="02020603050405020304" pitchFamily="18" charset="0"/>
              </a:rPr>
              <a:t>Overextensions are </a:t>
            </a:r>
            <a:r>
              <a:rPr lang="en-US" sz="2800" dirty="0" err="1" smtClean="0">
                <a:latin typeface="Calibri" pitchFamily="34" charset="0"/>
                <a:cs typeface="Times New Roman" panose="02020603050405020304" pitchFamily="18" charset="0"/>
              </a:rPr>
              <a:t>readly</a:t>
            </a:r>
            <a:r>
              <a:rPr lang="en-US" sz="2800" dirty="0" smtClean="0">
                <a:latin typeface="Calibri" pitchFamily="34" charset="0"/>
                <a:cs typeface="Times New Roman" panose="02020603050405020304" pitchFamily="18" charset="0"/>
              </a:rPr>
              <a:t> detected because the tray will protrude through the polyether border </a:t>
            </a:r>
            <a:r>
              <a:rPr lang="en-US" sz="2800" dirty="0" err="1" smtClean="0">
                <a:latin typeface="Calibri" pitchFamily="34" charset="0"/>
                <a:cs typeface="Times New Roman" panose="02020603050405020304" pitchFamily="18" charset="0"/>
              </a:rPr>
              <a:t>moulding</a:t>
            </a:r>
            <a:endParaRPr lang="en-US" sz="2800" dirty="0">
              <a:latin typeface="Calibri" pitchFamily="34" charset="0"/>
              <a:cs typeface="Times New Roman" panose="02020603050405020304" pitchFamily="18" charset="0"/>
            </a:endParaRPr>
          </a:p>
          <a:p>
            <a:endParaRPr lang="en-US" sz="2800" dirty="0">
              <a:latin typeface="Calibri" pitchFamily="34" charset="0"/>
              <a:cs typeface="Times New Roman" panose="02020603050405020304" pitchFamily="18" charset="0"/>
            </a:endParaRPr>
          </a:p>
        </p:txBody>
      </p:sp>
    </p:spTree>
    <p:extLst>
      <p:ext uri="{BB962C8B-B14F-4D97-AF65-F5344CB8AC3E}">
        <p14:creationId xmlns:p14="http://schemas.microsoft.com/office/powerpoint/2010/main" xmlns="" val="33126420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39" y="197701"/>
            <a:ext cx="10354962" cy="1000898"/>
          </a:xfrm>
          <a:ln>
            <a:solidFill>
              <a:srgbClr val="FF0000"/>
            </a:solidFill>
          </a:ln>
        </p:spPr>
        <p:txBody>
          <a:bodyPr/>
          <a:lstStyle/>
          <a:p>
            <a:r>
              <a:rPr lang="en-US" sz="4000" dirty="0" smtClean="0">
                <a:solidFill>
                  <a:schemeClr val="tx1"/>
                </a:solidFill>
                <a:latin typeface="Calibri" pitchFamily="34" charset="0"/>
              </a:rPr>
              <a:t>                              THIRD TECHNIQUE</a:t>
            </a:r>
            <a:endParaRPr lang="en-US" sz="4000" dirty="0">
              <a:solidFill>
                <a:schemeClr val="tx1"/>
              </a:solidFill>
              <a:latin typeface="Calibri" pitchFamily="34" charset="0"/>
            </a:endParaRPr>
          </a:p>
        </p:txBody>
      </p:sp>
      <p:sp>
        <p:nvSpPr>
          <p:cNvPr id="3" name="Text Placeholder 2"/>
          <p:cNvSpPr>
            <a:spLocks noGrp="1"/>
          </p:cNvSpPr>
          <p:nvPr>
            <p:ph type="body" idx="1"/>
          </p:nvPr>
        </p:nvSpPr>
        <p:spPr>
          <a:xfrm>
            <a:off x="444094" y="1841157"/>
            <a:ext cx="10194877" cy="3233327"/>
          </a:xfrm>
        </p:spPr>
        <p:txBody>
          <a:bodyPr>
            <a:noAutofit/>
          </a:bodyPr>
          <a:lstStyle/>
          <a:p>
            <a:pPr algn="just">
              <a:buFont typeface="Wingdings" pitchFamily="2" charset="2"/>
              <a:buChar char="Ø"/>
            </a:pPr>
            <a:r>
              <a:rPr lang="en-US" sz="2400" dirty="0" smtClean="0">
                <a:latin typeface="Calibri" pitchFamily="34" charset="0"/>
              </a:rPr>
              <a:t>Maxillary impressions made with impression compound and then converted into a tray .</a:t>
            </a:r>
          </a:p>
          <a:p>
            <a:pPr algn="just">
              <a:buFont typeface="Wingdings" pitchFamily="2" charset="2"/>
              <a:buChar char="Ø"/>
            </a:pPr>
            <a:endParaRPr lang="en-US" sz="2400" dirty="0" smtClean="0">
              <a:latin typeface="Calibri" pitchFamily="34" charset="0"/>
            </a:endParaRPr>
          </a:p>
          <a:p>
            <a:pPr algn="just">
              <a:buFont typeface="Wingdings" pitchFamily="2" charset="2"/>
              <a:buChar char="Ø"/>
            </a:pPr>
            <a:endParaRPr lang="en-US" sz="2400" dirty="0" smtClean="0">
              <a:latin typeface="Calibri" pitchFamily="34" charset="0"/>
            </a:endParaRPr>
          </a:p>
          <a:p>
            <a:pPr algn="just">
              <a:buFont typeface="Wingdings" pitchFamily="2" charset="2"/>
              <a:buChar char="Ø"/>
            </a:pPr>
            <a:r>
              <a:rPr lang="en-US" sz="2400" dirty="0" smtClean="0">
                <a:latin typeface="Calibri" pitchFamily="34" charset="0"/>
              </a:rPr>
              <a:t>OBJECTIVE- to obtain a record of approximate shape of the basal seat and have sufficient bulk in it so that the tray is made from it.</a:t>
            </a:r>
            <a:endParaRPr lang="en-US" sz="2400" dirty="0">
              <a:latin typeface="Calibri" pitchFamily="34" charset="0"/>
            </a:endParaRPr>
          </a:p>
        </p:txBody>
      </p:sp>
      <p:sp>
        <p:nvSpPr>
          <p:cNvPr id="4" name="Slide Number Placeholder 3"/>
          <p:cNvSpPr>
            <a:spLocks noGrp="1"/>
          </p:cNvSpPr>
          <p:nvPr>
            <p:ph type="sldNum" sz="quarter" idx="12"/>
          </p:nvPr>
        </p:nvSpPr>
        <p:spPr>
          <a:xfrm>
            <a:off x="11649303" y="0"/>
            <a:ext cx="542697" cy="279400"/>
          </a:xfrm>
        </p:spPr>
        <p:txBody>
          <a:bodyPr/>
          <a:lstStyle/>
          <a:p>
            <a:fld id="{D57F1E4F-1CFF-5643-939E-217C01CDF565}" type="slidenum">
              <a:rPr lang="en-US" sz="1800" smtClean="0"/>
              <a:pPr/>
              <a:t>25</a:t>
            </a:fld>
            <a:endParaRPr lang="en-US" sz="1800" dirty="0"/>
          </a:p>
        </p:txBody>
      </p:sp>
    </p:spTree>
    <p:extLst>
      <p:ext uri="{BB962C8B-B14F-4D97-AF65-F5344CB8AC3E}">
        <p14:creationId xmlns:p14="http://schemas.microsoft.com/office/powerpoint/2010/main" xmlns="" val="39908161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481830" y="141406"/>
            <a:ext cx="542697" cy="279400"/>
          </a:xfrm>
        </p:spPr>
        <p:txBody>
          <a:bodyPr/>
          <a:lstStyle/>
          <a:p>
            <a:fld id="{E97799C9-84D9-46D2-A11E-BCF8A720529D}" type="slidenum">
              <a:rPr lang="en-US" sz="2000" smtClean="0"/>
              <a:pPr/>
              <a:t>26</a:t>
            </a:fld>
            <a:endParaRPr lang="en-US" sz="2000" dirty="0"/>
          </a:p>
        </p:txBody>
      </p:sp>
      <p:sp>
        <p:nvSpPr>
          <p:cNvPr id="6" name="TextBox 5"/>
          <p:cNvSpPr txBox="1"/>
          <p:nvPr/>
        </p:nvSpPr>
        <p:spPr>
          <a:xfrm>
            <a:off x="3098041" y="750626"/>
            <a:ext cx="8655138" cy="369332"/>
          </a:xfrm>
          <a:prstGeom prst="rect">
            <a:avLst/>
          </a:prstGeom>
          <a:noFill/>
        </p:spPr>
        <p:txBody>
          <a:bodyPr wrap="square" rtlCol="0">
            <a:spAutoFit/>
          </a:bodyPr>
          <a:lstStyle/>
          <a:p>
            <a:r>
              <a:rPr lang="en-US" dirty="0" smtClean="0"/>
              <a:t>KNIFE TRIMMING – done with very sharp knife.</a:t>
            </a:r>
            <a:endParaRPr lang="en-US" dirty="0"/>
          </a:p>
        </p:txBody>
      </p:sp>
      <p:sp>
        <p:nvSpPr>
          <p:cNvPr id="7" name="Down Arrow 6"/>
          <p:cNvSpPr/>
          <p:nvPr/>
        </p:nvSpPr>
        <p:spPr>
          <a:xfrm>
            <a:off x="5268036" y="1212291"/>
            <a:ext cx="95535" cy="5186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28047" y="1831326"/>
            <a:ext cx="10230686" cy="369332"/>
          </a:xfrm>
          <a:prstGeom prst="rect">
            <a:avLst/>
          </a:prstGeom>
          <a:noFill/>
        </p:spPr>
        <p:txBody>
          <a:bodyPr wrap="none" rtlCol="0">
            <a:spAutoFit/>
          </a:bodyPr>
          <a:lstStyle/>
          <a:p>
            <a:r>
              <a:rPr lang="en-US" dirty="0" smtClean="0"/>
              <a:t>Objective- shape the </a:t>
            </a:r>
            <a:r>
              <a:rPr lang="en-US" dirty="0" err="1" smtClean="0"/>
              <a:t>prelimnary</a:t>
            </a:r>
            <a:r>
              <a:rPr lang="en-US" dirty="0" smtClean="0"/>
              <a:t> impression as nearly as possible into the shape of the denture to be constructed</a:t>
            </a:r>
            <a:endParaRPr lang="en-US" dirty="0"/>
          </a:p>
        </p:txBody>
      </p:sp>
      <p:sp>
        <p:nvSpPr>
          <p:cNvPr id="9" name="Down Arrow 8"/>
          <p:cNvSpPr/>
          <p:nvPr/>
        </p:nvSpPr>
        <p:spPr>
          <a:xfrm>
            <a:off x="5268036" y="2301078"/>
            <a:ext cx="95535" cy="5186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978925" y="2912026"/>
            <a:ext cx="7588744" cy="369332"/>
          </a:xfrm>
          <a:prstGeom prst="rect">
            <a:avLst/>
          </a:prstGeom>
          <a:noFill/>
        </p:spPr>
        <p:txBody>
          <a:bodyPr wrap="none" rtlCol="0">
            <a:spAutoFit/>
          </a:bodyPr>
          <a:lstStyle/>
          <a:p>
            <a:r>
              <a:rPr lang="en-US" dirty="0" smtClean="0"/>
              <a:t>Borders  are carved so it is atleast 2 mm thick at the border  - for adequate support</a:t>
            </a:r>
            <a:endParaRPr lang="en-US" dirty="0"/>
          </a:p>
        </p:txBody>
      </p:sp>
      <p:sp>
        <p:nvSpPr>
          <p:cNvPr id="11" name="Down Arrow 10"/>
          <p:cNvSpPr/>
          <p:nvPr/>
        </p:nvSpPr>
        <p:spPr>
          <a:xfrm>
            <a:off x="5268036" y="3373691"/>
            <a:ext cx="95535" cy="5186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559628" y="3992726"/>
            <a:ext cx="6427337" cy="369332"/>
          </a:xfrm>
          <a:prstGeom prst="rect">
            <a:avLst/>
          </a:prstGeom>
          <a:noFill/>
        </p:spPr>
        <p:txBody>
          <a:bodyPr wrap="none" rtlCol="0">
            <a:spAutoFit/>
          </a:bodyPr>
          <a:lstStyle/>
          <a:p>
            <a:r>
              <a:rPr lang="en-US" dirty="0" smtClean="0"/>
              <a:t>Border molding is performed after trimming the borders using the P.I</a:t>
            </a:r>
            <a:endParaRPr lang="en-US" dirty="0"/>
          </a:p>
        </p:txBody>
      </p:sp>
      <p:sp>
        <p:nvSpPr>
          <p:cNvPr id="3" name="Down Arrow 2"/>
          <p:cNvSpPr/>
          <p:nvPr/>
        </p:nvSpPr>
        <p:spPr>
          <a:xfrm>
            <a:off x="5268036" y="4462478"/>
            <a:ext cx="95535" cy="5186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337481" y="5081513"/>
            <a:ext cx="8472384" cy="369332"/>
          </a:xfrm>
          <a:prstGeom prst="rect">
            <a:avLst/>
          </a:prstGeom>
          <a:noFill/>
        </p:spPr>
        <p:txBody>
          <a:bodyPr wrap="none" rtlCol="0">
            <a:spAutoFit/>
          </a:bodyPr>
          <a:lstStyle/>
          <a:p>
            <a:r>
              <a:rPr lang="en-US" dirty="0" smtClean="0"/>
              <a:t>Space created by scraping the impression compound for Final Impression material to occupy</a:t>
            </a:r>
            <a:endParaRPr lang="en-US" dirty="0"/>
          </a:p>
        </p:txBody>
      </p:sp>
      <p:sp>
        <p:nvSpPr>
          <p:cNvPr id="12" name="Down Arrow 11"/>
          <p:cNvSpPr/>
          <p:nvPr/>
        </p:nvSpPr>
        <p:spPr>
          <a:xfrm>
            <a:off x="5220270" y="5450845"/>
            <a:ext cx="257870" cy="3767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4244575" y="5879068"/>
            <a:ext cx="2209259" cy="369332"/>
          </a:xfrm>
          <a:prstGeom prst="rect">
            <a:avLst/>
          </a:prstGeom>
          <a:noFill/>
        </p:spPr>
        <p:txBody>
          <a:bodyPr wrap="none" rtlCol="0">
            <a:spAutoFit/>
          </a:bodyPr>
          <a:lstStyle/>
          <a:p>
            <a:r>
              <a:rPr lang="en-US" dirty="0" smtClean="0"/>
              <a:t>Final impression made</a:t>
            </a:r>
            <a:endParaRPr lang="en-US" dirty="0"/>
          </a:p>
        </p:txBody>
      </p:sp>
    </p:spTree>
    <p:extLst>
      <p:ext uri="{BB962C8B-B14F-4D97-AF65-F5344CB8AC3E}">
        <p14:creationId xmlns:p14="http://schemas.microsoft.com/office/powerpoint/2010/main" xmlns="" val="13614076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4"/>
          <p:cNvSpPr>
            <a:spLocks noGrp="1"/>
          </p:cNvSpPr>
          <p:nvPr>
            <p:ph type="sldNum" sz="quarter" idx="11"/>
          </p:nvPr>
        </p:nvSpPr>
        <p:spPr>
          <a:noFill/>
        </p:spPr>
        <p:txBody>
          <a:bodyPr/>
          <a:lstStyle/>
          <a:p>
            <a:fld id="{13432D35-BD09-4441-A978-B3372E84017B}" type="slidenum">
              <a:rPr lang="en-US"/>
              <a:pPr/>
              <a:t>27</a:t>
            </a:fld>
            <a:endParaRPr lang="en-US"/>
          </a:p>
        </p:txBody>
      </p:sp>
      <p:sp>
        <p:nvSpPr>
          <p:cNvPr id="294914" name="Rectangle 2"/>
          <p:cNvSpPr>
            <a:spLocks noGrp="1" noRot="1" noChangeArrowheads="1"/>
          </p:cNvSpPr>
          <p:nvPr>
            <p:ph type="title"/>
          </p:nvPr>
        </p:nvSpPr>
        <p:spPr>
          <a:xfrm>
            <a:off x="609600" y="200026"/>
            <a:ext cx="10972800" cy="74613"/>
          </a:xfrm>
        </p:spPr>
        <p:txBody>
          <a:bodyPr>
            <a:normAutofit fontScale="90000"/>
          </a:bodyPr>
          <a:lstStyle/>
          <a:p>
            <a:pPr eaLnBrk="1" hangingPunct="1">
              <a:defRPr/>
            </a:pPr>
            <a:endParaRPr lang="en-US" sz="4000" dirty="0" smtClean="0"/>
          </a:p>
        </p:txBody>
      </p:sp>
      <p:sp>
        <p:nvSpPr>
          <p:cNvPr id="294915" name="Rectangle 3"/>
          <p:cNvSpPr>
            <a:spLocks noGrp="1" noChangeArrowheads="1"/>
          </p:cNvSpPr>
          <p:nvPr>
            <p:ph type="body" idx="1"/>
          </p:nvPr>
        </p:nvSpPr>
        <p:spPr>
          <a:xfrm>
            <a:off x="609600" y="381001"/>
            <a:ext cx="10972800" cy="5745163"/>
          </a:xfrm>
        </p:spPr>
        <p:txBody>
          <a:bodyPr>
            <a:normAutofit fontScale="92500" lnSpcReduction="10000"/>
          </a:bodyPr>
          <a:lstStyle/>
          <a:p>
            <a:pPr eaLnBrk="1" hangingPunct="1">
              <a:lnSpc>
                <a:spcPct val="150000"/>
              </a:lnSpc>
              <a:defRPr/>
            </a:pPr>
            <a:r>
              <a:rPr lang="en-US" dirty="0" smtClean="0">
                <a:solidFill>
                  <a:srgbClr val="66FF33"/>
                </a:solidFill>
                <a:latin typeface="Calibri" pitchFamily="34" charset="0"/>
              </a:rPr>
              <a:t>Separating The Compound :</a:t>
            </a:r>
            <a:r>
              <a:rPr lang="en-US" dirty="0" smtClean="0">
                <a:latin typeface="Calibri" pitchFamily="34" charset="0"/>
                <a:ea typeface="Arial Unicode MS" pitchFamily="34" charset="-128"/>
                <a:cs typeface="Arial Unicode MS" pitchFamily="34" charset="-128"/>
              </a:rPr>
              <a:t>The compound impression is to be used as a final impression tray ,it is separated carefully.</a:t>
            </a:r>
          </a:p>
          <a:p>
            <a:pPr eaLnBrk="1" hangingPunct="1">
              <a:lnSpc>
                <a:spcPct val="150000"/>
              </a:lnSpc>
              <a:defRPr/>
            </a:pPr>
            <a:r>
              <a:rPr lang="en-US" dirty="0" smtClean="0">
                <a:solidFill>
                  <a:srgbClr val="66FF33"/>
                </a:solidFill>
                <a:latin typeface="Calibri" pitchFamily="34" charset="0"/>
              </a:rPr>
              <a:t>Trimming The Compound Tray</a:t>
            </a:r>
            <a:r>
              <a:rPr lang="en-US" dirty="0" smtClean="0">
                <a:latin typeface="Calibri" pitchFamily="34" charset="0"/>
              </a:rPr>
              <a:t> </a:t>
            </a:r>
            <a:r>
              <a:rPr lang="en-US" dirty="0" smtClean="0">
                <a:solidFill>
                  <a:srgbClr val="66FF33"/>
                </a:solidFill>
                <a:latin typeface="Calibri" pitchFamily="34" charset="0"/>
              </a:rPr>
              <a:t>:</a:t>
            </a:r>
            <a:endParaRPr lang="en-US" dirty="0" smtClean="0">
              <a:latin typeface="Calibri" pitchFamily="34" charset="0"/>
              <a:ea typeface="Arial Unicode MS" pitchFamily="34" charset="-128"/>
              <a:cs typeface="Arial Unicode MS" pitchFamily="34" charset="-128"/>
            </a:endParaRPr>
          </a:p>
          <a:p>
            <a:pPr eaLnBrk="1" hangingPunct="1">
              <a:lnSpc>
                <a:spcPct val="150000"/>
              </a:lnSpc>
              <a:defRPr/>
            </a:pPr>
            <a:r>
              <a:rPr lang="en-US" dirty="0" smtClean="0">
                <a:latin typeface="Calibri" pitchFamily="34" charset="0"/>
                <a:ea typeface="Arial Unicode MS" pitchFamily="34" charset="-128"/>
                <a:cs typeface="Arial Unicode MS" pitchFamily="34" charset="-128"/>
              </a:rPr>
              <a:t>A pencil mark is applied in the inner border of the impression at a 45</a:t>
            </a:r>
            <a:r>
              <a:rPr lang="en-US" baseline="30000" dirty="0" smtClean="0">
                <a:latin typeface="Calibri" pitchFamily="34" charset="0"/>
                <a:ea typeface="Arial Unicode MS" pitchFamily="34" charset="-128"/>
                <a:cs typeface="Arial Unicode MS" pitchFamily="34" charset="-128"/>
              </a:rPr>
              <a:t>0</a:t>
            </a:r>
            <a:r>
              <a:rPr lang="en-US" dirty="0" smtClean="0">
                <a:latin typeface="Calibri" pitchFamily="34" charset="0"/>
                <a:ea typeface="Arial Unicode MS" pitchFamily="34" charset="-128"/>
                <a:cs typeface="Arial Unicode MS" pitchFamily="34" charset="-128"/>
              </a:rPr>
              <a:t> angle. The flanges height is reduced to approximately the height of the mucosal reflection</a:t>
            </a:r>
          </a:p>
          <a:p>
            <a:pPr eaLnBrk="1" hangingPunct="1">
              <a:lnSpc>
                <a:spcPct val="150000"/>
              </a:lnSpc>
              <a:defRPr/>
            </a:pPr>
            <a:r>
              <a:rPr lang="en-US" dirty="0" smtClean="0">
                <a:latin typeface="Calibri" pitchFamily="34" charset="0"/>
                <a:ea typeface="Arial Unicode MS" pitchFamily="34" charset="-128"/>
                <a:cs typeface="Arial Unicode MS" pitchFamily="34" charset="-128"/>
              </a:rPr>
              <a:t>Anteriorly , the width is adjusted approximately 2mm . Posteriorly , it should fill the </a:t>
            </a:r>
            <a:r>
              <a:rPr lang="en-US" dirty="0" err="1" smtClean="0">
                <a:latin typeface="Calibri" pitchFamily="34" charset="0"/>
                <a:ea typeface="Arial Unicode MS" pitchFamily="34" charset="-128"/>
                <a:cs typeface="Arial Unicode MS" pitchFamily="34" charset="-128"/>
              </a:rPr>
              <a:t>postmalar</a:t>
            </a:r>
            <a:r>
              <a:rPr lang="en-US" dirty="0" smtClean="0">
                <a:latin typeface="Calibri" pitchFamily="34" charset="0"/>
                <a:ea typeface="Arial Unicode MS" pitchFamily="34" charset="-128"/>
                <a:cs typeface="Arial Unicode MS" pitchFamily="34" charset="-128"/>
              </a:rPr>
              <a:t> space.</a:t>
            </a:r>
          </a:p>
          <a:p>
            <a:pPr eaLnBrk="1" hangingPunct="1">
              <a:lnSpc>
                <a:spcPct val="150000"/>
              </a:lnSpc>
              <a:defRPr/>
            </a:pPr>
            <a:r>
              <a:rPr lang="en-US" dirty="0" smtClean="0">
                <a:latin typeface="Calibri" pitchFamily="34" charset="0"/>
                <a:ea typeface="Arial Unicode MS" pitchFamily="34" charset="-128"/>
                <a:cs typeface="Arial Unicode MS" pitchFamily="34" charset="-128"/>
              </a:rPr>
              <a:t>Palatally , it should extend to cover the posterior vibrating line.</a:t>
            </a:r>
            <a:endParaRPr lang="en-US" dirty="0" smtClean="0">
              <a:solidFill>
                <a:srgbClr val="66FF33"/>
              </a:solidFill>
              <a:latin typeface="Calibri"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4"/>
          <p:cNvSpPr>
            <a:spLocks noGrp="1"/>
          </p:cNvSpPr>
          <p:nvPr>
            <p:ph type="sldNum" sz="quarter" idx="11"/>
          </p:nvPr>
        </p:nvSpPr>
        <p:spPr>
          <a:noFill/>
        </p:spPr>
        <p:txBody>
          <a:bodyPr/>
          <a:lstStyle/>
          <a:p>
            <a:fld id="{47B4DAD2-3D6E-4467-91D3-70E2F58798B0}" type="slidenum">
              <a:rPr lang="en-US"/>
              <a:pPr/>
              <a:t>28</a:t>
            </a:fld>
            <a:endParaRPr lang="en-US"/>
          </a:p>
        </p:txBody>
      </p:sp>
      <p:sp>
        <p:nvSpPr>
          <p:cNvPr id="295938" name="Rectangle 2"/>
          <p:cNvSpPr>
            <a:spLocks noGrp="1" noRot="1" noChangeArrowheads="1"/>
          </p:cNvSpPr>
          <p:nvPr>
            <p:ph type="title"/>
          </p:nvPr>
        </p:nvSpPr>
        <p:spPr>
          <a:xfrm>
            <a:off x="609600" y="200026"/>
            <a:ext cx="10972800" cy="74613"/>
          </a:xfrm>
        </p:spPr>
        <p:txBody>
          <a:bodyPr>
            <a:normAutofit fontScale="90000"/>
          </a:bodyPr>
          <a:lstStyle/>
          <a:p>
            <a:pPr eaLnBrk="1" hangingPunct="1">
              <a:defRPr/>
            </a:pPr>
            <a:endParaRPr lang="en-US" sz="4000" dirty="0" smtClean="0"/>
          </a:p>
        </p:txBody>
      </p:sp>
      <p:sp>
        <p:nvSpPr>
          <p:cNvPr id="295939" name="Rectangle 3"/>
          <p:cNvSpPr>
            <a:spLocks noGrp="1" noChangeArrowheads="1"/>
          </p:cNvSpPr>
          <p:nvPr>
            <p:ph type="body" idx="1"/>
          </p:nvPr>
        </p:nvSpPr>
        <p:spPr>
          <a:xfrm>
            <a:off x="177105" y="457201"/>
            <a:ext cx="10972800" cy="5668963"/>
          </a:xfrm>
        </p:spPr>
        <p:txBody>
          <a:bodyPr>
            <a:normAutofit/>
          </a:bodyPr>
          <a:lstStyle/>
          <a:p>
            <a:pPr eaLnBrk="1" hangingPunct="1">
              <a:lnSpc>
                <a:spcPct val="150000"/>
              </a:lnSpc>
              <a:defRPr/>
            </a:pPr>
            <a:r>
              <a:rPr lang="en-US" sz="2400" dirty="0" smtClean="0">
                <a:solidFill>
                  <a:srgbClr val="66FF33"/>
                </a:solidFill>
                <a:latin typeface="Calibri" pitchFamily="34" charset="0"/>
                <a:ea typeface="Arial Unicode MS" pitchFamily="34" charset="-128"/>
                <a:cs typeface="Arial Unicode MS" pitchFamily="34" charset="-128"/>
              </a:rPr>
              <a:t>Attaching Handles</a:t>
            </a:r>
            <a:r>
              <a:rPr lang="en-US" sz="2400" dirty="0" smtClean="0">
                <a:latin typeface="Calibri" pitchFamily="34" charset="0"/>
                <a:ea typeface="Arial Unicode MS" pitchFamily="34" charset="-128"/>
                <a:cs typeface="Arial Unicode MS" pitchFamily="34" charset="-128"/>
              </a:rPr>
              <a:t> :compound handles are attached to the tray for grasping and support.</a:t>
            </a:r>
          </a:p>
          <a:p>
            <a:pPr eaLnBrk="1" hangingPunct="1">
              <a:lnSpc>
                <a:spcPct val="150000"/>
              </a:lnSpc>
              <a:defRPr/>
            </a:pPr>
            <a:r>
              <a:rPr lang="en-US" sz="2400" dirty="0" smtClean="0">
                <a:latin typeface="Calibri" pitchFamily="34" charset="0"/>
                <a:ea typeface="Arial Unicode MS" pitchFamily="34" charset="-128"/>
                <a:cs typeface="Arial Unicode MS" pitchFamily="34" charset="-128"/>
              </a:rPr>
              <a:t>Border molding the compound tray :  Done in </a:t>
            </a:r>
            <a:r>
              <a:rPr lang="en-US" sz="2400" dirty="0" smtClean="0">
                <a:solidFill>
                  <a:srgbClr val="66FF33"/>
                </a:solidFill>
                <a:latin typeface="Calibri" pitchFamily="34" charset="0"/>
                <a:ea typeface="Arial Unicode MS" pitchFamily="34" charset="-128"/>
                <a:cs typeface="Arial Unicode MS" pitchFamily="34" charset="-128"/>
              </a:rPr>
              <a:t>segments . </a:t>
            </a:r>
          </a:p>
          <a:p>
            <a:pPr eaLnBrk="1" hangingPunct="1">
              <a:lnSpc>
                <a:spcPct val="150000"/>
              </a:lnSpc>
              <a:defRPr/>
            </a:pPr>
            <a:r>
              <a:rPr lang="en-US" sz="2400" dirty="0" smtClean="0">
                <a:latin typeface="Calibri" pitchFamily="34" charset="0"/>
                <a:ea typeface="Arial Unicode MS" pitchFamily="34" charset="-128"/>
                <a:cs typeface="Arial Unicode MS" pitchFamily="34" charset="-128"/>
              </a:rPr>
              <a:t>The right and left buccal flanges is flame softened with a blow torch to a depth of 2-3 mm . </a:t>
            </a:r>
          </a:p>
          <a:p>
            <a:pPr eaLnBrk="1" hangingPunct="1">
              <a:lnSpc>
                <a:spcPct val="150000"/>
              </a:lnSpc>
              <a:defRPr/>
            </a:pPr>
            <a:r>
              <a:rPr lang="en-US" sz="2400" dirty="0" smtClean="0">
                <a:latin typeface="Calibri" pitchFamily="34" charset="0"/>
                <a:ea typeface="Arial Unicode MS" pitchFamily="34" charset="-128"/>
                <a:cs typeface="Arial Unicode MS" pitchFamily="34" charset="-128"/>
              </a:rPr>
              <a:t>Then anterior segment is flamed and molded .</a:t>
            </a:r>
          </a:p>
          <a:p>
            <a:pPr>
              <a:lnSpc>
                <a:spcPct val="150000"/>
              </a:lnSpc>
              <a:defRPr/>
            </a:pPr>
            <a:r>
              <a:rPr lang="en-US" sz="2400" dirty="0" smtClean="0">
                <a:latin typeface="Calibri" pitchFamily="34" charset="0"/>
                <a:ea typeface="Arial Unicode MS" pitchFamily="34" charset="-128"/>
                <a:cs typeface="Arial Unicode MS" pitchFamily="34" charset="-128"/>
              </a:rPr>
              <a:t>The </a:t>
            </a:r>
            <a:r>
              <a:rPr lang="en-US" sz="2400" dirty="0" err="1" smtClean="0">
                <a:latin typeface="Calibri" pitchFamily="34" charset="0"/>
                <a:ea typeface="Arial Unicode MS" pitchFamily="34" charset="-128"/>
                <a:cs typeface="Arial Unicode MS" pitchFamily="34" charset="-128"/>
              </a:rPr>
              <a:t>coronoid</a:t>
            </a:r>
            <a:r>
              <a:rPr lang="en-US" sz="2400" dirty="0" smtClean="0">
                <a:latin typeface="Calibri" pitchFamily="34" charset="0"/>
                <a:ea typeface="Arial Unicode MS" pitchFamily="34" charset="-128"/>
                <a:cs typeface="Arial Unicode MS" pitchFamily="34" charset="-128"/>
              </a:rPr>
              <a:t> process is checked and cleared by asking the patient to move the mandible side</a:t>
            </a:r>
            <a:r>
              <a:rPr lang="en-US" sz="2400" dirty="0" smtClean="0">
                <a:latin typeface="Calibri" pitchFamily="34" charset="0"/>
              </a:rPr>
              <a:t> </a:t>
            </a:r>
            <a:r>
              <a:rPr lang="en-US" sz="2400" dirty="0" smtClean="0">
                <a:latin typeface="Calibri" pitchFamily="34" charset="0"/>
                <a:ea typeface="Arial Unicode MS" pitchFamily="34" charset="-128"/>
                <a:cs typeface="Arial Unicode MS" pitchFamily="34" charset="-128"/>
              </a:rPr>
              <a:t>to side. </a:t>
            </a:r>
          </a:p>
          <a:p>
            <a:pPr eaLnBrk="1" hangingPunct="1">
              <a:lnSpc>
                <a:spcPct val="150000"/>
              </a:lnSpc>
              <a:defRPr/>
            </a:pPr>
            <a:endParaRPr lang="en-US" sz="2400" dirty="0" smtClean="0">
              <a:latin typeface="Calibri" pitchFamily="34" charset="0"/>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4"/>
          <p:cNvSpPr>
            <a:spLocks noGrp="1"/>
          </p:cNvSpPr>
          <p:nvPr>
            <p:ph type="sldNum" sz="quarter" idx="11"/>
          </p:nvPr>
        </p:nvSpPr>
        <p:spPr>
          <a:noFill/>
        </p:spPr>
        <p:txBody>
          <a:bodyPr/>
          <a:lstStyle/>
          <a:p>
            <a:fld id="{44BCC968-B178-466B-9D76-0800CFAEDBED}" type="slidenum">
              <a:rPr lang="en-US"/>
              <a:pPr/>
              <a:t>29</a:t>
            </a:fld>
            <a:endParaRPr lang="en-US"/>
          </a:p>
        </p:txBody>
      </p:sp>
      <p:sp>
        <p:nvSpPr>
          <p:cNvPr id="296962" name="Rectangle 2"/>
          <p:cNvSpPr>
            <a:spLocks noGrp="1" noRot="1" noChangeArrowheads="1"/>
          </p:cNvSpPr>
          <p:nvPr>
            <p:ph type="title"/>
          </p:nvPr>
        </p:nvSpPr>
        <p:spPr>
          <a:xfrm>
            <a:off x="609600" y="200026"/>
            <a:ext cx="10972800" cy="74613"/>
          </a:xfrm>
        </p:spPr>
        <p:txBody>
          <a:bodyPr>
            <a:normAutofit fontScale="90000"/>
          </a:bodyPr>
          <a:lstStyle/>
          <a:p>
            <a:pPr eaLnBrk="1" hangingPunct="1">
              <a:defRPr/>
            </a:pPr>
            <a:endParaRPr lang="en-US" sz="4000" dirty="0" smtClean="0"/>
          </a:p>
        </p:txBody>
      </p:sp>
      <p:sp>
        <p:nvSpPr>
          <p:cNvPr id="296963" name="Rectangle 3"/>
          <p:cNvSpPr>
            <a:spLocks noGrp="1" noChangeArrowheads="1"/>
          </p:cNvSpPr>
          <p:nvPr>
            <p:ph type="body" idx="1"/>
          </p:nvPr>
        </p:nvSpPr>
        <p:spPr>
          <a:xfrm>
            <a:off x="300675" y="1070926"/>
            <a:ext cx="10972800" cy="5364163"/>
          </a:xfrm>
        </p:spPr>
        <p:txBody>
          <a:bodyPr/>
          <a:lstStyle/>
          <a:p>
            <a:pPr eaLnBrk="1" hangingPunct="1">
              <a:lnSpc>
                <a:spcPct val="150000"/>
              </a:lnSpc>
              <a:defRPr/>
            </a:pPr>
            <a:r>
              <a:rPr lang="en-US" dirty="0" smtClean="0">
                <a:solidFill>
                  <a:srgbClr val="66FF33"/>
                </a:solidFill>
                <a:latin typeface="Calibri" pitchFamily="34" charset="0"/>
                <a:ea typeface="Arial Unicode MS" pitchFamily="34" charset="-128"/>
                <a:cs typeface="Arial Unicode MS" pitchFamily="34" charset="-128"/>
              </a:rPr>
              <a:t>Scraping The Compound :</a:t>
            </a:r>
            <a:r>
              <a:rPr lang="en-US" dirty="0" smtClean="0">
                <a:latin typeface="Calibri" pitchFamily="34" charset="0"/>
                <a:ea typeface="Arial Unicode MS" pitchFamily="34" charset="-128"/>
                <a:cs typeface="Arial Unicode MS" pitchFamily="34" charset="-128"/>
              </a:rPr>
              <a:t> Compound impression is scrapped to make space for the final impression material</a:t>
            </a:r>
          </a:p>
          <a:p>
            <a:pPr eaLnBrk="1" hangingPunct="1">
              <a:lnSpc>
                <a:spcPct val="150000"/>
              </a:lnSpc>
              <a:defRPr/>
            </a:pPr>
            <a:r>
              <a:rPr lang="en-US" dirty="0" smtClean="0">
                <a:latin typeface="Calibri" pitchFamily="34" charset="0"/>
                <a:ea typeface="Arial Unicode MS" pitchFamily="34" charset="-128"/>
                <a:cs typeface="Arial Unicode MS" pitchFamily="34" charset="-128"/>
              </a:rPr>
              <a:t>Entire surface is scraped to a depth of 1mm .</a:t>
            </a:r>
          </a:p>
          <a:p>
            <a:pPr eaLnBrk="1" hangingPunct="1">
              <a:lnSpc>
                <a:spcPct val="150000"/>
              </a:lnSpc>
              <a:defRPr/>
            </a:pPr>
            <a:r>
              <a:rPr lang="en-US" dirty="0" smtClean="0">
                <a:latin typeface="Calibri" pitchFamily="34" charset="0"/>
                <a:ea typeface="Arial Unicode MS" pitchFamily="34" charset="-128"/>
                <a:cs typeface="Arial Unicode MS" pitchFamily="34" charset="-128"/>
              </a:rPr>
              <a:t>The relief areas are further reduced by 0.5 to1mm . </a:t>
            </a:r>
          </a:p>
          <a:p>
            <a:pPr eaLnBrk="1" hangingPunct="1">
              <a:lnSpc>
                <a:spcPct val="150000"/>
              </a:lnSpc>
              <a:defRPr/>
            </a:pPr>
            <a:r>
              <a:rPr lang="en-US" dirty="0" smtClean="0">
                <a:latin typeface="Calibri" pitchFamily="34" charset="0"/>
                <a:ea typeface="Arial Unicode MS" pitchFamily="34" charset="-128"/>
                <a:cs typeface="Arial Unicode MS" pitchFamily="34" charset="-128"/>
              </a:rPr>
              <a:t>The border areas is reduced by about 1.5 mm</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FOR RETENTION </a:t>
            </a:r>
            <a:endParaRPr lang="en-US" dirty="0"/>
          </a:p>
        </p:txBody>
      </p:sp>
      <p:sp>
        <p:nvSpPr>
          <p:cNvPr id="3" name="Text Placeholder 2"/>
          <p:cNvSpPr>
            <a:spLocks noGrp="1"/>
          </p:cNvSpPr>
          <p:nvPr>
            <p:ph type="body" idx="1"/>
          </p:nvPr>
        </p:nvSpPr>
        <p:spPr>
          <a:xfrm>
            <a:off x="1462233" y="1535113"/>
            <a:ext cx="5386917" cy="750887"/>
          </a:xfrm>
        </p:spPr>
        <p:txBody>
          <a:bodyPr/>
          <a:lstStyle/>
          <a:p>
            <a:r>
              <a:rPr lang="en-US" dirty="0" smtClean="0"/>
              <a:t>MAXILLARY</a:t>
            </a:r>
            <a:endParaRPr lang="en-US" dirty="0"/>
          </a:p>
        </p:txBody>
      </p:sp>
      <p:sp>
        <p:nvSpPr>
          <p:cNvPr id="4" name="Content Placeholder 3"/>
          <p:cNvSpPr>
            <a:spLocks noGrp="1"/>
          </p:cNvSpPr>
          <p:nvPr>
            <p:ph sz="half" idx="2"/>
          </p:nvPr>
        </p:nvSpPr>
        <p:spPr/>
        <p:txBody>
          <a:bodyPr/>
          <a:lstStyle/>
          <a:p>
            <a:r>
              <a:rPr lang="en-US" dirty="0" smtClean="0"/>
              <a:t>Upward and outward pressure in the incisor region</a:t>
            </a:r>
          </a:p>
          <a:p>
            <a:r>
              <a:rPr lang="en-US" dirty="0" smtClean="0"/>
              <a:t>Upward and outward pressure in the premolar region</a:t>
            </a:r>
          </a:p>
          <a:p>
            <a:r>
              <a:rPr lang="en-US" dirty="0" smtClean="0"/>
              <a:t>Pulling the upper lip downward.</a:t>
            </a:r>
            <a:endParaRPr lang="en-US" dirty="0"/>
          </a:p>
        </p:txBody>
      </p:sp>
      <p:sp>
        <p:nvSpPr>
          <p:cNvPr id="5" name="Text Placeholder 4"/>
          <p:cNvSpPr>
            <a:spLocks noGrp="1"/>
          </p:cNvSpPr>
          <p:nvPr>
            <p:ph type="body" sz="quarter" idx="3"/>
          </p:nvPr>
        </p:nvSpPr>
        <p:spPr>
          <a:xfrm>
            <a:off x="7268427" y="1535113"/>
            <a:ext cx="5389033" cy="750887"/>
          </a:xfrm>
        </p:spPr>
        <p:txBody>
          <a:bodyPr/>
          <a:lstStyle/>
          <a:p>
            <a:r>
              <a:rPr lang="en-US" dirty="0" smtClean="0"/>
              <a:t>MANDIBULAR</a:t>
            </a:r>
            <a:endParaRPr lang="en-US" dirty="0"/>
          </a:p>
        </p:txBody>
      </p:sp>
      <p:sp>
        <p:nvSpPr>
          <p:cNvPr id="6" name="Content Placeholder 5"/>
          <p:cNvSpPr>
            <a:spLocks noGrp="1"/>
          </p:cNvSpPr>
          <p:nvPr>
            <p:ph sz="quarter" idx="4"/>
          </p:nvPr>
        </p:nvSpPr>
        <p:spPr>
          <a:xfrm>
            <a:off x="6013704" y="2375966"/>
            <a:ext cx="5269802" cy="3005138"/>
          </a:xfrm>
        </p:spPr>
        <p:txBody>
          <a:bodyPr>
            <a:normAutofit fontScale="92500" lnSpcReduction="10000"/>
          </a:bodyPr>
          <a:lstStyle/>
          <a:p>
            <a:r>
              <a:rPr lang="en-US" dirty="0" smtClean="0"/>
              <a:t>Protrude the tongue</a:t>
            </a:r>
          </a:p>
          <a:p>
            <a:r>
              <a:rPr lang="en-US" dirty="0" smtClean="0"/>
              <a:t>Move the tongue in lateral direction</a:t>
            </a:r>
          </a:p>
          <a:p>
            <a:r>
              <a:rPr lang="en-US" dirty="0" smtClean="0"/>
              <a:t>Roll the tongue back to touch the palate</a:t>
            </a:r>
          </a:p>
          <a:p>
            <a:r>
              <a:rPr lang="en-US" dirty="0" smtClean="0"/>
              <a:t>Open mouth</a:t>
            </a:r>
          </a:p>
          <a:p>
            <a:r>
              <a:rPr lang="en-US" dirty="0" smtClean="0"/>
              <a:t>Exerting vertical pull on handle</a:t>
            </a:r>
          </a:p>
          <a:p>
            <a:r>
              <a:rPr lang="en-US" dirty="0" smtClean="0"/>
              <a:t>Forward pressure on distal aspect of handle.</a:t>
            </a:r>
          </a:p>
          <a:p>
            <a:endParaRPr lang="en-US" dirty="0" smtClean="0"/>
          </a:p>
          <a:p>
            <a:endParaRPr lang="en-US" dirty="0" smtClean="0"/>
          </a:p>
          <a:p>
            <a:endParaRPr lang="en-US" dirty="0"/>
          </a:p>
        </p:txBody>
      </p:sp>
      <p:sp>
        <p:nvSpPr>
          <p:cNvPr id="7" name="Slide Number Placeholder 6"/>
          <p:cNvSpPr>
            <a:spLocks noGrp="1"/>
          </p:cNvSpPr>
          <p:nvPr>
            <p:ph type="sldNum" sz="quarter" idx="12"/>
          </p:nvPr>
        </p:nvSpPr>
        <p:spPr>
          <a:xfrm>
            <a:off x="11552162" y="0"/>
            <a:ext cx="542697" cy="279400"/>
          </a:xfrm>
        </p:spPr>
        <p:txBody>
          <a:bodyPr/>
          <a:lstStyle/>
          <a:p>
            <a:fld id="{D57F1E4F-1CFF-5643-939E-217C01CDF565}" type="slidenum">
              <a:rPr lang="en-US" sz="1800" smtClean="0"/>
              <a:pPr/>
              <a:t>30</a:t>
            </a:fld>
            <a:endParaRPr lang="en-US" dirty="0"/>
          </a:p>
        </p:txBody>
      </p:sp>
    </p:spTree>
    <p:extLst>
      <p:ext uri="{BB962C8B-B14F-4D97-AF65-F5344CB8AC3E}">
        <p14:creationId xmlns:p14="http://schemas.microsoft.com/office/powerpoint/2010/main" xmlns="" val="22445768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pPr>
              <a:lnSpc>
                <a:spcPct val="150000"/>
              </a:lnSpc>
            </a:pPr>
            <a:r>
              <a:rPr lang="en-US" dirty="0" smtClean="0">
                <a:latin typeface="Calibri" pitchFamily="34" charset="0"/>
              </a:rPr>
              <a:t>Accurate  recording of the denture bearing area in complete denture is crucial for the preservation of the health of tissues and underlying bone, function, as well as proper retention of the dentures</a:t>
            </a:r>
            <a:endParaRPr lang="en-US" dirty="0">
              <a:latin typeface="Calibri" pitchFamily="34" charset="0"/>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31</a:t>
            </a:fld>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p:txBody>
          <a:bodyPr/>
          <a:lstStyle/>
          <a:p>
            <a:pPr algn="just"/>
            <a:r>
              <a:rPr lang="en-US" dirty="0" smtClean="0">
                <a:solidFill>
                  <a:schemeClr val="tx1"/>
                </a:solidFill>
                <a:latin typeface="Calibri" pitchFamily="34" charset="0"/>
                <a:cs typeface="Times New Roman" panose="02020603050405020304" pitchFamily="18" charset="0"/>
              </a:rPr>
              <a:t>Smith DE, </a:t>
            </a:r>
            <a:r>
              <a:rPr lang="en-US" dirty="0" err="1" smtClean="0">
                <a:solidFill>
                  <a:schemeClr val="tx1"/>
                </a:solidFill>
                <a:latin typeface="Calibri" pitchFamily="34" charset="0"/>
                <a:cs typeface="Times New Roman" panose="02020603050405020304" pitchFamily="18" charset="0"/>
              </a:rPr>
              <a:t>Toolson</a:t>
            </a:r>
            <a:r>
              <a:rPr lang="en-US" dirty="0" smtClean="0">
                <a:solidFill>
                  <a:schemeClr val="tx1"/>
                </a:solidFill>
                <a:latin typeface="Calibri" pitchFamily="34" charset="0"/>
                <a:cs typeface="Times New Roman" panose="02020603050405020304" pitchFamily="18" charset="0"/>
              </a:rPr>
              <a:t> LB, </a:t>
            </a:r>
            <a:r>
              <a:rPr lang="en-US" dirty="0" err="1" smtClean="0">
                <a:solidFill>
                  <a:schemeClr val="tx1"/>
                </a:solidFill>
                <a:latin typeface="Calibri" pitchFamily="34" charset="0"/>
                <a:cs typeface="Times New Roman" panose="02020603050405020304" pitchFamily="18" charset="0"/>
              </a:rPr>
              <a:t>Bolender</a:t>
            </a:r>
            <a:r>
              <a:rPr lang="en-US" dirty="0" smtClean="0">
                <a:solidFill>
                  <a:schemeClr val="tx1"/>
                </a:solidFill>
                <a:latin typeface="Calibri" pitchFamily="34" charset="0"/>
                <a:cs typeface="Times New Roman" panose="02020603050405020304" pitchFamily="18" charset="0"/>
              </a:rPr>
              <a:t> CL</a:t>
            </a:r>
            <a:r>
              <a:rPr lang="en-US" dirty="0">
                <a:solidFill>
                  <a:schemeClr val="tx1"/>
                </a:solidFill>
                <a:latin typeface="Calibri" pitchFamily="34" charset="0"/>
                <a:cs typeface="Times New Roman" panose="02020603050405020304" pitchFamily="18" charset="0"/>
              </a:rPr>
              <a:t>, Lord </a:t>
            </a:r>
            <a:r>
              <a:rPr lang="en-US" dirty="0" err="1" smtClean="0">
                <a:solidFill>
                  <a:schemeClr val="tx1"/>
                </a:solidFill>
                <a:latin typeface="Calibri" pitchFamily="34" charset="0"/>
                <a:cs typeface="Times New Roman" panose="02020603050405020304" pitchFamily="18" charset="0"/>
              </a:rPr>
              <a:t>JL.One</a:t>
            </a:r>
            <a:r>
              <a:rPr lang="en-US" dirty="0" smtClean="0">
                <a:solidFill>
                  <a:schemeClr val="tx1"/>
                </a:solidFill>
                <a:latin typeface="Calibri" pitchFamily="34" charset="0"/>
                <a:cs typeface="Times New Roman" panose="02020603050405020304" pitchFamily="18" charset="0"/>
              </a:rPr>
              <a:t>-step</a:t>
            </a:r>
            <a:r>
              <a:rPr lang="en-US" dirty="0">
                <a:solidFill>
                  <a:schemeClr val="tx1"/>
                </a:solidFill>
                <a:latin typeface="Calibri" pitchFamily="34" charset="0"/>
                <a:cs typeface="Times New Roman" panose="02020603050405020304" pitchFamily="18" charset="0"/>
              </a:rPr>
              <a:t> border molding of complete denture </a:t>
            </a:r>
            <a:r>
              <a:rPr lang="en-US" dirty="0" smtClean="0">
                <a:solidFill>
                  <a:schemeClr val="tx1"/>
                </a:solidFill>
                <a:latin typeface="Calibri" pitchFamily="34" charset="0"/>
                <a:cs typeface="Times New Roman" panose="02020603050405020304" pitchFamily="18" charset="0"/>
              </a:rPr>
              <a:t>impressions </a:t>
            </a:r>
            <a:r>
              <a:rPr lang="en-US" dirty="0">
                <a:solidFill>
                  <a:schemeClr val="tx1"/>
                </a:solidFill>
                <a:latin typeface="Calibri" pitchFamily="34" charset="0"/>
                <a:cs typeface="Times New Roman" panose="02020603050405020304" pitchFamily="18" charset="0"/>
              </a:rPr>
              <a:t>using a polyether impression material</a:t>
            </a:r>
            <a:r>
              <a:rPr lang="en-US" dirty="0" smtClean="0">
                <a:solidFill>
                  <a:schemeClr val="tx1"/>
                </a:solidFill>
                <a:latin typeface="Calibri" pitchFamily="34" charset="0"/>
                <a:cs typeface="Times New Roman" panose="02020603050405020304" pitchFamily="18" charset="0"/>
              </a:rPr>
              <a:t>.</a:t>
            </a:r>
            <a:r>
              <a:rPr lang="nb-NO" dirty="0">
                <a:solidFill>
                  <a:schemeClr val="tx1"/>
                </a:solidFill>
                <a:latin typeface="Calibri" pitchFamily="34" charset="0"/>
                <a:cs typeface="Times New Roman" panose="02020603050405020304" pitchFamily="18" charset="0"/>
                <a:hlinkClick r:id="rId2" tooltip="The Journal of prosthetic dentistry."/>
              </a:rPr>
              <a:t> </a:t>
            </a:r>
            <a:r>
              <a:rPr lang="nb-NO" dirty="0">
                <a:solidFill>
                  <a:schemeClr val="tx1"/>
                </a:solidFill>
                <a:latin typeface="Calibri" pitchFamily="34" charset="0"/>
                <a:cs typeface="Times New Roman" panose="02020603050405020304" pitchFamily="18" charset="0"/>
              </a:rPr>
              <a:t>J Prosthet Dent</a:t>
            </a:r>
            <a:r>
              <a:rPr lang="nb-NO" dirty="0">
                <a:solidFill>
                  <a:schemeClr val="tx1"/>
                </a:solidFill>
                <a:latin typeface="Calibri" pitchFamily="34" charset="0"/>
                <a:cs typeface="Times New Roman" panose="02020603050405020304" pitchFamily="18" charset="0"/>
                <a:hlinkClick r:id="rId2" tooltip="The Journal of prosthetic dentistry."/>
              </a:rPr>
              <a:t>.</a:t>
            </a:r>
            <a:r>
              <a:rPr lang="nb-NO" dirty="0">
                <a:solidFill>
                  <a:schemeClr val="tx1"/>
                </a:solidFill>
                <a:latin typeface="Calibri" pitchFamily="34" charset="0"/>
                <a:cs typeface="Times New Roman" panose="02020603050405020304" pitchFamily="18" charset="0"/>
              </a:rPr>
              <a:t> 1979 Mar;41(3):</a:t>
            </a:r>
            <a:r>
              <a:rPr lang="nb-NO" dirty="0" smtClean="0">
                <a:solidFill>
                  <a:schemeClr val="tx1"/>
                </a:solidFill>
                <a:latin typeface="Calibri" pitchFamily="34" charset="0"/>
                <a:cs typeface="Times New Roman" panose="02020603050405020304" pitchFamily="18" charset="0"/>
              </a:rPr>
              <a:t>347-51.</a:t>
            </a:r>
          </a:p>
          <a:p>
            <a:pPr algn="just"/>
            <a:endParaRPr lang="nb-NO" dirty="0" smtClean="0">
              <a:solidFill>
                <a:schemeClr val="tx1"/>
              </a:solidFill>
              <a:latin typeface="Calibri" pitchFamily="34" charset="0"/>
              <a:cs typeface="Times New Roman" panose="02020603050405020304" pitchFamily="18" charset="0"/>
            </a:endParaRPr>
          </a:p>
          <a:p>
            <a:pPr algn="just"/>
            <a:r>
              <a:rPr lang="en-US" dirty="0">
                <a:latin typeface="Calibri" pitchFamily="34" charset="0"/>
              </a:rPr>
              <a:t> A </a:t>
            </a:r>
            <a:r>
              <a:rPr lang="en-US" dirty="0" err="1">
                <a:latin typeface="Calibri" pitchFamily="34" charset="0"/>
              </a:rPr>
              <a:t>Olivieri</a:t>
            </a:r>
            <a:r>
              <a:rPr lang="en-US" dirty="0">
                <a:latin typeface="Calibri" pitchFamily="34" charset="0"/>
              </a:rPr>
              <a:t>, AG </a:t>
            </a:r>
            <a:r>
              <a:rPr lang="en-US" dirty="0" err="1">
                <a:latin typeface="Calibri" pitchFamily="34" charset="0"/>
              </a:rPr>
              <a:t>Zuccari</a:t>
            </a:r>
            <a:r>
              <a:rPr lang="en-US" dirty="0">
                <a:latin typeface="Calibri" pitchFamily="34" charset="0"/>
              </a:rPr>
              <a:t>, D </a:t>
            </a:r>
            <a:r>
              <a:rPr lang="en-US" dirty="0" err="1">
                <a:latin typeface="Calibri" pitchFamily="34" charset="0"/>
              </a:rPr>
              <a:t>Olivieri</a:t>
            </a:r>
            <a:r>
              <a:rPr lang="en-US" dirty="0">
                <a:latin typeface="Calibri" pitchFamily="34" charset="0"/>
              </a:rPr>
              <a:t>. A technique for border molding with light-polymerized resin. J </a:t>
            </a:r>
            <a:r>
              <a:rPr lang="en-US" dirty="0" err="1">
                <a:latin typeface="Calibri" pitchFamily="34" charset="0"/>
              </a:rPr>
              <a:t>Prosthet</a:t>
            </a:r>
            <a:r>
              <a:rPr lang="en-US" dirty="0">
                <a:latin typeface="Calibri" pitchFamily="34" charset="0"/>
              </a:rPr>
              <a:t> Dent. 2003;90:101–101</a:t>
            </a:r>
            <a:r>
              <a:rPr lang="en-US" dirty="0" smtClean="0">
                <a:latin typeface="Calibri" pitchFamily="34" charset="0"/>
              </a:rPr>
              <a:t>.</a:t>
            </a:r>
          </a:p>
          <a:p>
            <a:pPr algn="just"/>
            <a:endParaRPr lang="en-US" dirty="0" smtClean="0">
              <a:latin typeface="Calibri" pitchFamily="34" charset="0"/>
            </a:endParaRPr>
          </a:p>
          <a:p>
            <a:pPr algn="just"/>
            <a:r>
              <a:rPr lang="en-US" dirty="0">
                <a:latin typeface="Calibri" pitchFamily="34" charset="0"/>
              </a:rPr>
              <a:t>B Levin. Impression for complete dentures, border-molding techniques. J </a:t>
            </a:r>
            <a:r>
              <a:rPr lang="en-US" dirty="0" err="1">
                <a:latin typeface="Calibri" pitchFamily="34" charset="0"/>
              </a:rPr>
              <a:t>Prosthet</a:t>
            </a:r>
            <a:r>
              <a:rPr lang="en-US" dirty="0">
                <a:latin typeface="Calibri" pitchFamily="34" charset="0"/>
              </a:rPr>
              <a:t> Dent. 1984;51:95–100</a:t>
            </a:r>
            <a:endParaRPr lang="en-US" dirty="0">
              <a:solidFill>
                <a:schemeClr val="accent2"/>
              </a:solidFill>
              <a:latin typeface="Calibri" pitchFamily="34" charset="0"/>
              <a:cs typeface="Times New Roman" panose="02020603050405020304" pitchFamily="18" charset="0"/>
            </a:endParaRPr>
          </a:p>
          <a:p>
            <a:endParaRPr lang="en-US" b="1" dirty="0">
              <a:solidFill>
                <a:schemeClr val="accent2"/>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97799C9-84D9-46D2-A11E-BCF8A720529D}" type="slidenum">
              <a:rPr lang="en-US" sz="1800" smtClean="0"/>
              <a:pPr/>
              <a:t>32</a:t>
            </a:fld>
            <a:endParaRPr lang="en-US" dirty="0"/>
          </a:p>
        </p:txBody>
      </p:sp>
    </p:spTree>
    <p:extLst>
      <p:ext uri="{BB962C8B-B14F-4D97-AF65-F5344CB8AC3E}">
        <p14:creationId xmlns:p14="http://schemas.microsoft.com/office/powerpoint/2010/main" xmlns="" val="10844838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lnSpcReduction="10000"/>
          </a:bodyPr>
          <a:lstStyle/>
          <a:p>
            <a:r>
              <a:rPr lang="en-US" dirty="0"/>
              <a:t> </a:t>
            </a:r>
            <a:r>
              <a:rPr lang="en-US" sz="2400" dirty="0">
                <a:latin typeface="Calibri" pitchFamily="34" charset="0"/>
                <a:cs typeface="Times New Roman" panose="02020603050405020304" pitchFamily="18" charset="0"/>
              </a:rPr>
              <a:t>EG Solomon. Single Stage Silicone Border Molded Closed Mouth Impression Technique - Part II. J Indian </a:t>
            </a:r>
            <a:r>
              <a:rPr lang="en-US" sz="2400" dirty="0" err="1">
                <a:latin typeface="Calibri" pitchFamily="34" charset="0"/>
                <a:cs typeface="Times New Roman" panose="02020603050405020304" pitchFamily="18" charset="0"/>
              </a:rPr>
              <a:t>Prosthodont</a:t>
            </a:r>
            <a:r>
              <a:rPr lang="en-US" sz="2400" dirty="0">
                <a:latin typeface="Calibri" pitchFamily="34" charset="0"/>
                <a:cs typeface="Times New Roman" panose="02020603050405020304" pitchFamily="18" charset="0"/>
              </a:rPr>
              <a:t> Soc. 2011;11(3):183–188</a:t>
            </a:r>
            <a:r>
              <a:rPr lang="en-US" sz="2400" dirty="0" smtClean="0">
                <a:latin typeface="Calibri" pitchFamily="34" charset="0"/>
                <a:cs typeface="Times New Roman" panose="02020603050405020304" pitchFamily="18" charset="0"/>
              </a:rPr>
              <a:t>.</a:t>
            </a:r>
          </a:p>
          <a:p>
            <a:endParaRPr lang="en-US" sz="2400" dirty="0" smtClean="0">
              <a:latin typeface="Calibri" pitchFamily="34" charset="0"/>
              <a:cs typeface="Times New Roman" panose="02020603050405020304" pitchFamily="18" charset="0"/>
            </a:endParaRPr>
          </a:p>
          <a:p>
            <a:endParaRPr lang="en-US" sz="2400" dirty="0" smtClean="0">
              <a:latin typeface="Calibri" pitchFamily="34" charset="0"/>
              <a:cs typeface="Times New Roman" panose="02020603050405020304" pitchFamily="18" charset="0"/>
            </a:endParaRPr>
          </a:p>
          <a:p>
            <a:r>
              <a:rPr lang="en-US" sz="2400" dirty="0">
                <a:latin typeface="Calibri" pitchFamily="34" charset="0"/>
                <a:cs typeface="Times New Roman" panose="02020603050405020304" pitchFamily="18" charset="0"/>
              </a:rPr>
              <a:t>GA </a:t>
            </a:r>
            <a:r>
              <a:rPr lang="en-US" sz="2400" dirty="0" err="1">
                <a:latin typeface="Calibri" pitchFamily="34" charset="0"/>
                <a:cs typeface="Times New Roman" panose="02020603050405020304" pitchFamily="18" charset="0"/>
              </a:rPr>
              <a:t>Zarb</a:t>
            </a:r>
            <a:r>
              <a:rPr lang="en-US" sz="2400" dirty="0">
                <a:latin typeface="Calibri" pitchFamily="34" charset="0"/>
                <a:cs typeface="Times New Roman" panose="02020603050405020304" pitchFamily="18" charset="0"/>
              </a:rPr>
              <a:t>, CL </a:t>
            </a:r>
            <a:r>
              <a:rPr lang="en-US" sz="2400" dirty="0" err="1">
                <a:latin typeface="Calibri" pitchFamily="34" charset="0"/>
                <a:cs typeface="Times New Roman" panose="02020603050405020304" pitchFamily="18" charset="0"/>
              </a:rPr>
              <a:t>Bolender</a:t>
            </a:r>
            <a:r>
              <a:rPr lang="en-US" sz="2400" dirty="0">
                <a:latin typeface="Calibri" pitchFamily="34" charset="0"/>
                <a:cs typeface="Times New Roman" panose="02020603050405020304" pitchFamily="18" charset="0"/>
              </a:rPr>
              <a:t>. Boucher’s prosthodontic treatment for edentulous patient, 11th ed. St. </a:t>
            </a:r>
            <a:r>
              <a:rPr lang="en-US" sz="2400" dirty="0" err="1">
                <a:latin typeface="Calibri" pitchFamily="34" charset="0"/>
                <a:cs typeface="Times New Roman" panose="02020603050405020304" pitchFamily="18" charset="0"/>
              </a:rPr>
              <a:t>Louis:Mosby</a:t>
            </a:r>
            <a:r>
              <a:rPr lang="en-US" sz="2400" dirty="0">
                <a:latin typeface="Calibri" pitchFamily="34" charset="0"/>
                <a:cs typeface="Times New Roman" panose="02020603050405020304" pitchFamily="18" charset="0"/>
              </a:rPr>
              <a:t> 1997: 141–Mosby 1997: 161</a:t>
            </a:r>
            <a:r>
              <a:rPr lang="en-US" sz="2400" dirty="0" smtClean="0">
                <a:latin typeface="Calibri" pitchFamily="34" charset="0"/>
                <a:cs typeface="Times New Roman" panose="02020603050405020304" pitchFamily="18" charset="0"/>
              </a:rPr>
              <a:t>.</a:t>
            </a:r>
          </a:p>
          <a:p>
            <a:endParaRPr lang="en-US" sz="2400" dirty="0" smtClean="0">
              <a:latin typeface="Calibri" pitchFamily="34" charset="0"/>
              <a:cs typeface="Times New Roman" panose="02020603050405020304" pitchFamily="18" charset="0"/>
            </a:endParaRPr>
          </a:p>
          <a:p>
            <a:endParaRPr lang="en-US" sz="2400" dirty="0" smtClean="0">
              <a:latin typeface="Calibri" pitchFamily="34" charset="0"/>
              <a:cs typeface="Times New Roman" panose="02020603050405020304" pitchFamily="18" charset="0"/>
            </a:endParaRPr>
          </a:p>
          <a:p>
            <a:endParaRPr lang="en-US" sz="2400" dirty="0" smtClean="0">
              <a:latin typeface="Calibri" pitchFamily="34" charset="0"/>
              <a:cs typeface="Times New Roman" panose="02020603050405020304" pitchFamily="18" charset="0"/>
            </a:endParaRPr>
          </a:p>
          <a:p>
            <a:r>
              <a:rPr lang="en-US" sz="2400" dirty="0">
                <a:latin typeface="Calibri" pitchFamily="34" charset="0"/>
                <a:cs typeface="Times New Roman" panose="02020603050405020304" pitchFamily="18" charset="0"/>
              </a:rPr>
              <a:t>Drago </a:t>
            </a:r>
            <a:r>
              <a:rPr lang="en-US" sz="2400" dirty="0" smtClean="0">
                <a:latin typeface="Calibri" pitchFamily="34" charset="0"/>
                <a:cs typeface="Times New Roman" panose="02020603050405020304" pitchFamily="18" charset="0"/>
              </a:rPr>
              <a:t>CJ.A </a:t>
            </a:r>
            <a:r>
              <a:rPr lang="en-US" sz="2400" dirty="0">
                <a:latin typeface="Calibri" pitchFamily="34" charset="0"/>
                <a:cs typeface="Times New Roman" panose="02020603050405020304" pitchFamily="18" charset="0"/>
              </a:rPr>
              <a:t>retrospective comparison of two definitive impression techniques and their associated </a:t>
            </a:r>
            <a:r>
              <a:rPr lang="en-US" sz="2400" dirty="0" err="1">
                <a:latin typeface="Calibri" pitchFamily="34" charset="0"/>
                <a:cs typeface="Times New Roman" panose="02020603050405020304" pitchFamily="18" charset="0"/>
              </a:rPr>
              <a:t>postinsertion</a:t>
            </a:r>
            <a:r>
              <a:rPr lang="en-US" sz="2400" dirty="0">
                <a:latin typeface="Calibri" pitchFamily="34" charset="0"/>
                <a:cs typeface="Times New Roman" panose="02020603050405020304" pitchFamily="18" charset="0"/>
              </a:rPr>
              <a:t> adjustments in complete denture prosthodontics</a:t>
            </a:r>
            <a:r>
              <a:rPr lang="en-US" sz="2400" dirty="0" smtClean="0">
                <a:latin typeface="Calibri" pitchFamily="34" charset="0"/>
                <a:cs typeface="Times New Roman" panose="02020603050405020304" pitchFamily="18" charset="0"/>
              </a:rPr>
              <a:t>. </a:t>
            </a:r>
            <a:r>
              <a:rPr lang="fr-FR" sz="2400" dirty="0">
                <a:latin typeface="Calibri" pitchFamily="34" charset="0"/>
                <a:cs typeface="Times New Roman" panose="02020603050405020304" pitchFamily="18" charset="0"/>
              </a:rPr>
              <a:t>J </a:t>
            </a:r>
            <a:r>
              <a:rPr lang="fr-FR" sz="2400" dirty="0" err="1">
                <a:latin typeface="Calibri" pitchFamily="34" charset="0"/>
                <a:cs typeface="Times New Roman" panose="02020603050405020304" pitchFamily="18" charset="0"/>
              </a:rPr>
              <a:t>Prosthodont</a:t>
            </a:r>
            <a:r>
              <a:rPr lang="fr-FR" sz="2400" u="sng" dirty="0">
                <a:latin typeface="Calibri" pitchFamily="34" charset="0"/>
                <a:cs typeface="Times New Roman" panose="02020603050405020304" pitchFamily="18" charset="0"/>
                <a:hlinkClick r:id="rId2" tooltip="Journal of prosthodontics : official journal of the American College of Prosthodontists."/>
              </a:rPr>
              <a:t>.</a:t>
            </a:r>
            <a:r>
              <a:rPr lang="fr-FR" sz="2400" dirty="0">
                <a:latin typeface="Calibri" pitchFamily="34" charset="0"/>
                <a:cs typeface="Times New Roman" panose="02020603050405020304" pitchFamily="18" charset="0"/>
              </a:rPr>
              <a:t> 2003 Sep;12(3):</a:t>
            </a:r>
            <a:r>
              <a:rPr lang="fr-FR" sz="2400" dirty="0" smtClean="0">
                <a:latin typeface="Calibri" pitchFamily="34" charset="0"/>
                <a:cs typeface="Times New Roman" panose="02020603050405020304" pitchFamily="18" charset="0"/>
              </a:rPr>
              <a:t>192-</a:t>
            </a:r>
            <a:endParaRPr lang="en-US" sz="2400" dirty="0">
              <a:latin typeface="Calibri" pitchFamily="34" charset="0"/>
              <a:cs typeface="Times New Roman" panose="02020603050405020304" pitchFamily="18" charset="0"/>
            </a:endParaRPr>
          </a:p>
          <a:p>
            <a:endParaRPr lang="en-US" sz="3200" dirty="0">
              <a:latin typeface="Calibri" pitchFamily="34" charset="0"/>
            </a:endParaRPr>
          </a:p>
        </p:txBody>
      </p:sp>
      <p:sp>
        <p:nvSpPr>
          <p:cNvPr id="4" name="Slide Number Placeholder 3"/>
          <p:cNvSpPr>
            <a:spLocks noGrp="1"/>
          </p:cNvSpPr>
          <p:nvPr>
            <p:ph type="sldNum" sz="quarter" idx="12"/>
          </p:nvPr>
        </p:nvSpPr>
        <p:spPr/>
        <p:txBody>
          <a:bodyPr/>
          <a:lstStyle/>
          <a:p>
            <a:fld id="{E97799C9-84D9-46D2-A11E-BCF8A720529D}" type="slidenum">
              <a:rPr lang="en-US" smtClean="0"/>
              <a:pPr/>
              <a:t>33</a:t>
            </a:fld>
            <a:endParaRPr lang="en-US" dirty="0"/>
          </a:p>
        </p:txBody>
      </p:sp>
    </p:spTree>
    <p:extLst>
      <p:ext uri="{BB962C8B-B14F-4D97-AF65-F5344CB8AC3E}">
        <p14:creationId xmlns:p14="http://schemas.microsoft.com/office/powerpoint/2010/main" xmlns="" val="21551952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r>
              <a:rPr lang="en-US" sz="8800" dirty="0" smtClean="0"/>
              <a:t>THANK YOU</a:t>
            </a:r>
            <a:endParaRPr lang="en-US" sz="8800"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34</a:t>
            </a:fld>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6991</TotalTime>
  <Words>1788</Words>
  <Application>Microsoft Office PowerPoint</Application>
  <PresentationFormat>Custom</PresentationFormat>
  <Paragraphs>317</Paragraphs>
  <Slides>34</Slides>
  <Notes>13</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Apex</vt:lpstr>
      <vt:lpstr>BORDER MOULDING</vt:lpstr>
      <vt:lpstr>Learning objectives</vt:lpstr>
      <vt:lpstr>CONTENTS</vt:lpstr>
      <vt:lpstr>Slide 4</vt:lpstr>
      <vt:lpstr>Slide 5</vt:lpstr>
      <vt:lpstr> DEFINITION </vt:lpstr>
      <vt:lpstr>IMPORTANCE OF BORDER MOLDING </vt:lpstr>
      <vt:lpstr>Border Molding Materials</vt:lpstr>
      <vt:lpstr>Border Moulding and Peripheral Tracing</vt:lpstr>
      <vt:lpstr>Slide 10</vt:lpstr>
      <vt:lpstr>Impression waxes</vt:lpstr>
      <vt:lpstr>Elastomeric materials</vt:lpstr>
      <vt:lpstr>Armamentarium For Border Molding And Final Impression</vt:lpstr>
      <vt:lpstr>Procedure of border molding</vt:lpstr>
      <vt:lpstr>Slide 15</vt:lpstr>
      <vt:lpstr>Slide 16</vt:lpstr>
      <vt:lpstr>Slide 17</vt:lpstr>
      <vt:lpstr>Slide 18</vt:lpstr>
      <vt:lpstr>SECOND TECHNIQUE </vt:lpstr>
      <vt:lpstr>Requirements for this technique given by SMITH ET AL</vt:lpstr>
      <vt:lpstr>PROCEDURE </vt:lpstr>
      <vt:lpstr>Slide 22</vt:lpstr>
      <vt:lpstr>Slide 23</vt:lpstr>
      <vt:lpstr>Slide 24</vt:lpstr>
      <vt:lpstr>                              THIRD TECHNIQUE</vt:lpstr>
      <vt:lpstr>Slide 26</vt:lpstr>
      <vt:lpstr>Slide 27</vt:lpstr>
      <vt:lpstr>Slide 28</vt:lpstr>
      <vt:lpstr>Slide 29</vt:lpstr>
      <vt:lpstr>TEST FOR RETENTION </vt:lpstr>
      <vt:lpstr>conclusion</vt:lpstr>
      <vt:lpstr>References </vt:lpstr>
      <vt:lpstr>REFERENCES</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96</cp:revision>
  <dcterms:created xsi:type="dcterms:W3CDTF">2015-09-22T16:57:55Z</dcterms:created>
  <dcterms:modified xsi:type="dcterms:W3CDTF">2022-02-11T05:05:03Z</dcterms:modified>
</cp:coreProperties>
</file>