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67" autoAdjust="0"/>
  </p:normalViewPr>
  <p:slideViewPr>
    <p:cSldViewPr>
      <p:cViewPr varScale="1">
        <p:scale>
          <a:sx n="75" d="100"/>
          <a:sy n="75" d="100"/>
        </p:scale>
        <p:origin x="-100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98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F01E8-181D-479E-9977-81B06FB3F3D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F32055-97A8-47B3-90BB-6BEEF2FA43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0A918-A190-4099-91D0-B6C7A4A99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9CA3E-B1FD-4888-9801-9A9248B0B7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3424297"/>
            <a:ext cx="7010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DEPARTMENT OF ORTHODONTICS &amp;</a:t>
            </a:r>
          </a:p>
          <a:p>
            <a:pPr algn="ctr">
              <a:buFont typeface="Arial" charset="0"/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DENTOFACIAL ORTHOPEDIC</a:t>
            </a:r>
          </a:p>
          <a:p>
            <a:pPr algn="ctr">
              <a:buFont typeface="Arial" charset="0"/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SCHOOL OF DENTAL SCIENCES</a:t>
            </a:r>
          </a:p>
          <a:p>
            <a:pPr algn="ctr">
              <a:buFont typeface="Arial" charset="0"/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  <a:cs typeface="Times New Roman" pitchFamily="18" charset="0"/>
              </a:rPr>
              <a:t>KIMS-DEEMED UNIVERSITY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81200" y="1821359"/>
            <a:ext cx="59967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rgbClr val="003760"/>
                </a:solidFill>
              </a:rPr>
              <a:t>REMOVABLE APPLIANCES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228600"/>
            <a:ext cx="80772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LEARNING OBJECTIVE-</a:t>
            </a:r>
            <a:r>
              <a:rPr lang="en-US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AT THE END OF THE CLASS THE STUDENT SHOULD BE ABLE TO-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438400"/>
            <a:ext cx="838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smtClean="0"/>
              <a:t>The student should know what is removable appliances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They should know advantages, disadvantages &amp; indication of removable appliances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They should know fabrication of removable appliances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They should know clinical </a:t>
            </a:r>
            <a:r>
              <a:rPr lang="en-US" sz="3200" dirty="0" smtClean="0"/>
              <a:t>significance</a:t>
            </a:r>
            <a:endParaRPr lang="en-US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10026"/>
            <a:ext cx="815340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CONTENTS :</a:t>
            </a:r>
          </a:p>
          <a:p>
            <a:r>
              <a:rPr lang="en-US" sz="4400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DEFINITION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ADVANTAGES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LIMITATION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INDICATION 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CLASSIFICATION 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COMPONENTS</a:t>
            </a:r>
          </a:p>
          <a:p>
            <a:pPr lvl="2">
              <a:buFont typeface="Arial" pitchFamily="34" charset="0"/>
              <a:buChar char="•"/>
            </a:pPr>
            <a:r>
              <a:rPr lang="en-US" sz="3000" dirty="0" smtClean="0"/>
              <a:t>CLASPS</a:t>
            </a:r>
          </a:p>
          <a:p>
            <a:pPr lvl="2"/>
            <a:endParaRPr lang="en-US" sz="30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2286000"/>
            <a:ext cx="2895600" cy="1371600"/>
          </a:xfrm>
          <a:noFill/>
        </p:spPr>
        <p:txBody>
          <a:bodyPr/>
          <a:lstStyle/>
          <a:p>
            <a:r>
              <a:rPr lang="en-US" sz="5400" cap="all" baseline="0" dirty="0" smtClean="0">
                <a:effectLst/>
              </a:rPr>
              <a:t>BOWS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1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dirty="0" smtClean="0">
                <a:effectLst/>
              </a:rPr>
              <a:t>LABIAL BOWS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05000"/>
            <a:ext cx="8686800" cy="4114800"/>
          </a:xfrm>
          <a:noFill/>
        </p:spPr>
        <p:txBody>
          <a:bodyPr/>
          <a:lstStyle/>
          <a:p>
            <a:r>
              <a:rPr lang="en-US" cap="all" baseline="0" dirty="0" smtClean="0">
                <a:effectLst/>
              </a:rPr>
              <a:t>Labial bow is an essential component of removable orthodontic appliances</a:t>
            </a:r>
          </a:p>
          <a:p>
            <a:r>
              <a:rPr lang="en-US" cap="all" baseline="0" dirty="0" smtClean="0">
                <a:effectLst/>
              </a:rPr>
              <a:t>It can be either active or passive  </a:t>
            </a:r>
          </a:p>
          <a:p>
            <a:r>
              <a:rPr lang="en-US" cap="all" baseline="0" dirty="0" smtClean="0"/>
              <a:t>The principal function of the bow is to </a:t>
            </a:r>
            <a:r>
              <a:rPr lang="en-US" cap="all" baseline="0" dirty="0" err="1" smtClean="0"/>
              <a:t>retrude</a:t>
            </a:r>
            <a:r>
              <a:rPr lang="en-US" cap="all" baseline="0" dirty="0" smtClean="0"/>
              <a:t> the anterior teeth </a:t>
            </a:r>
          </a:p>
          <a:p>
            <a:r>
              <a:rPr lang="en-US" cap="all" baseline="0" dirty="0" smtClean="0"/>
              <a:t>It can be used for retentive  purposes</a:t>
            </a:r>
          </a:p>
          <a:p>
            <a:endParaRPr lang="en-US" cap="all" baseline="0" dirty="0" smtClean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263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263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263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dirty="0" smtClean="0">
                <a:effectLst/>
              </a:rPr>
              <a:t>Parts of labial bow</a:t>
            </a:r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The incisor segment </a:t>
            </a:r>
          </a:p>
          <a:p>
            <a:r>
              <a:rPr lang="en-US" sz="2800" cap="all" baseline="0" smtClean="0">
                <a:effectLst/>
              </a:rPr>
              <a:t>Vertical loops </a:t>
            </a:r>
          </a:p>
          <a:p>
            <a:r>
              <a:rPr lang="en-US" sz="2800" cap="all" baseline="0" smtClean="0">
                <a:effectLst/>
              </a:rPr>
              <a:t>The occlusal or cross over section </a:t>
            </a:r>
          </a:p>
          <a:p>
            <a:r>
              <a:rPr lang="en-US" sz="2800" cap="all" baseline="0" smtClean="0">
                <a:effectLst/>
              </a:rPr>
              <a:t>The retentive ends</a:t>
            </a:r>
          </a:p>
          <a:p>
            <a:pPr>
              <a:buFont typeface="Wingdings" pitchFamily="2" charset="2"/>
              <a:buNone/>
            </a:pPr>
            <a:endParaRPr lang="en-US" sz="2800" cap="all" baseline="0" smtClean="0">
              <a:effectLst/>
            </a:endParaRPr>
          </a:p>
        </p:txBody>
      </p:sp>
      <p:pic>
        <p:nvPicPr>
          <p:cNvPr id="120836" name="Picture 4" descr="pp100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l="50943" t="17653" r="15094" b="58453"/>
          <a:stretch>
            <a:fillRect/>
          </a:stretch>
        </p:blipFill>
        <p:spPr>
          <a:xfrm>
            <a:off x="5257800" y="1600200"/>
            <a:ext cx="3048000" cy="2182813"/>
          </a:xfrm>
          <a:noFill/>
        </p:spPr>
      </p:pic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5257800" y="1981200"/>
            <a:ext cx="762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N"/>
          </a:p>
        </p:txBody>
      </p:sp>
      <p:pic>
        <p:nvPicPr>
          <p:cNvPr id="120838" name="Picture 6" descr="pp100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 l="17744" t="9038" r="51201" b="72119"/>
          <a:stretch>
            <a:fillRect/>
          </a:stretch>
        </p:blipFill>
        <p:spPr>
          <a:xfrm>
            <a:off x="5257800" y="3886200"/>
            <a:ext cx="3048000" cy="2286000"/>
          </a:xfrm>
          <a:noFill/>
        </p:spPr>
      </p:pic>
      <p:sp>
        <p:nvSpPr>
          <p:cNvPr id="267271" name="Line 7"/>
          <p:cNvSpPr>
            <a:spLocks noChangeShapeType="1"/>
          </p:cNvSpPr>
          <p:nvPr/>
        </p:nvSpPr>
        <p:spPr bwMode="auto">
          <a:xfrm>
            <a:off x="7086600" y="3581400"/>
            <a:ext cx="1295400" cy="228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arrow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7272" name="Line 8"/>
          <p:cNvSpPr>
            <a:spLocks noChangeShapeType="1"/>
          </p:cNvSpPr>
          <p:nvPr/>
        </p:nvSpPr>
        <p:spPr bwMode="auto">
          <a:xfrm>
            <a:off x="7620000" y="3200400"/>
            <a:ext cx="91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arrow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7273" name="Line 9"/>
          <p:cNvSpPr>
            <a:spLocks noChangeShapeType="1"/>
          </p:cNvSpPr>
          <p:nvPr/>
        </p:nvSpPr>
        <p:spPr bwMode="auto">
          <a:xfrm>
            <a:off x="7620000" y="5105400"/>
            <a:ext cx="1295400" cy="228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arrow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7274" name="Line 10"/>
          <p:cNvSpPr>
            <a:spLocks noChangeShapeType="1"/>
          </p:cNvSpPr>
          <p:nvPr/>
        </p:nvSpPr>
        <p:spPr bwMode="auto">
          <a:xfrm>
            <a:off x="7315200" y="5257800"/>
            <a:ext cx="1295400" cy="228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arrow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7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67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7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7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7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67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7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7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71" grpId="0" animBg="1"/>
      <p:bldP spid="267272" grpId="0" animBg="1"/>
      <p:bldP spid="267273" grpId="0" animBg="1"/>
      <p:bldP spid="26727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en-US" sz="4000" cap="all" baseline="0" dirty="0" smtClean="0">
                <a:effectLst/>
              </a:rPr>
              <a:t>Placement of the incisor segment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8382000" cy="4953000"/>
          </a:xfrm>
          <a:noFill/>
        </p:spPr>
        <p:txBody>
          <a:bodyPr/>
          <a:lstStyle/>
          <a:p>
            <a:r>
              <a:rPr lang="en-US" sz="2800" cap="all" baseline="0" dirty="0" smtClean="0">
                <a:effectLst/>
              </a:rPr>
              <a:t>Active bow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		 placed at the junction of </a:t>
            </a:r>
            <a:r>
              <a:rPr lang="en-US" sz="2800" cap="all" baseline="0" dirty="0" err="1" smtClean="0">
                <a:effectLst/>
              </a:rPr>
              <a:t>incisal</a:t>
            </a:r>
            <a:r>
              <a:rPr lang="en-US" sz="2800" cap="all" baseline="0" dirty="0" smtClean="0">
                <a:effectLst/>
              </a:rPr>
              <a:t> and        	middle third</a:t>
            </a:r>
          </a:p>
          <a:p>
            <a:pPr>
              <a:buFont typeface="Wingdings" pitchFamily="2" charset="2"/>
              <a:buNone/>
            </a:pPr>
            <a:endParaRPr lang="en-US" sz="2800" cap="all" baseline="0" dirty="0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en-US" sz="2800" cap="all" baseline="0" dirty="0" smtClean="0">
              <a:effectLst/>
            </a:endParaRPr>
          </a:p>
          <a:p>
            <a:r>
              <a:rPr lang="en-US" sz="2800" cap="all" baseline="0" dirty="0" smtClean="0">
                <a:effectLst/>
              </a:rPr>
              <a:t>0.6 or 0.7 mm SS Wire used </a:t>
            </a:r>
          </a:p>
        </p:txBody>
      </p:sp>
      <p:pic>
        <p:nvPicPr>
          <p:cNvPr id="269316" name="Picture 4" descr="pp101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6924" t="12405" r="35385" b="52092"/>
          <a:stretch>
            <a:fillRect/>
          </a:stretch>
        </p:blipFill>
        <p:spPr>
          <a:xfrm>
            <a:off x="5486400" y="2743200"/>
            <a:ext cx="3346450" cy="3886200"/>
          </a:xfrm>
          <a:noFill/>
        </p:spPr>
      </p:pic>
      <p:sp>
        <p:nvSpPr>
          <p:cNvPr id="269317" name="Line 5"/>
          <p:cNvSpPr>
            <a:spLocks noChangeShapeType="1"/>
          </p:cNvSpPr>
          <p:nvPr/>
        </p:nvSpPr>
        <p:spPr bwMode="auto">
          <a:xfrm>
            <a:off x="8001000" y="6019800"/>
            <a:ext cx="91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9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9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9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9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9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9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8153400" cy="5791200"/>
          </a:xfrm>
          <a:noFill/>
        </p:spPr>
        <p:txBody>
          <a:bodyPr/>
          <a:lstStyle/>
          <a:p>
            <a:r>
              <a:rPr lang="en-US" sz="2800" cap="all" baseline="0" dirty="0" smtClean="0">
                <a:effectLst/>
              </a:rPr>
              <a:t>Retentive or passive bow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      placed at the junction of cervical and    	middle third or below the height of  	contour</a:t>
            </a:r>
          </a:p>
          <a:p>
            <a:endParaRPr lang="en-US" sz="2800" cap="all" baseline="0" dirty="0" smtClean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</a:t>
            </a:r>
          </a:p>
          <a:p>
            <a:r>
              <a:rPr lang="en-US" sz="2800" cap="all" baseline="0" dirty="0" smtClean="0">
                <a:effectLst/>
              </a:rPr>
              <a:t>0.9 or 1 mm SS Wire used </a:t>
            </a:r>
          </a:p>
        </p:txBody>
      </p:sp>
      <p:pic>
        <p:nvPicPr>
          <p:cNvPr id="122883" name="Picture 3" descr="pp101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6924" t="12405" r="35385" b="52092"/>
          <a:stretch>
            <a:fillRect/>
          </a:stretch>
        </p:blipFill>
        <p:spPr>
          <a:xfrm>
            <a:off x="5410200" y="1770063"/>
            <a:ext cx="3276600" cy="3690937"/>
          </a:xfrm>
          <a:noFill/>
        </p:spPr>
      </p:pic>
      <p:sp>
        <p:nvSpPr>
          <p:cNvPr id="271364" name="Line 4"/>
          <p:cNvSpPr>
            <a:spLocks noChangeShapeType="1"/>
          </p:cNvSpPr>
          <p:nvPr/>
        </p:nvSpPr>
        <p:spPr bwMode="auto">
          <a:xfrm>
            <a:off x="7696200" y="4419600"/>
            <a:ext cx="91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1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71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1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71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36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dirty="0" smtClean="0">
                <a:effectLst/>
              </a:rPr>
              <a:t>Types</a:t>
            </a:r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cap="all" baseline="0" dirty="0" smtClean="0">
                <a:effectLst/>
              </a:rPr>
              <a:t>Short labial bow </a:t>
            </a:r>
          </a:p>
          <a:p>
            <a:pPr>
              <a:lnSpc>
                <a:spcPct val="90000"/>
              </a:lnSpc>
            </a:pPr>
            <a:r>
              <a:rPr lang="en-US" sz="2800" cap="all" baseline="0" dirty="0" smtClean="0">
                <a:effectLst/>
              </a:rPr>
              <a:t>Long  labial bow</a:t>
            </a:r>
          </a:p>
          <a:p>
            <a:pPr>
              <a:lnSpc>
                <a:spcPct val="90000"/>
              </a:lnSpc>
            </a:pPr>
            <a:r>
              <a:rPr lang="en-US" sz="2800" cap="all" baseline="0" dirty="0" smtClean="0">
                <a:effectLst/>
              </a:rPr>
              <a:t>Roberts retractor</a:t>
            </a:r>
          </a:p>
          <a:p>
            <a:pPr>
              <a:lnSpc>
                <a:spcPct val="90000"/>
              </a:lnSpc>
            </a:pPr>
            <a:r>
              <a:rPr lang="en-US" sz="2800" cap="all" baseline="0" dirty="0" smtClean="0">
                <a:effectLst/>
              </a:rPr>
              <a:t>Reverse labial bow</a:t>
            </a:r>
          </a:p>
          <a:p>
            <a:pPr>
              <a:lnSpc>
                <a:spcPct val="90000"/>
              </a:lnSpc>
            </a:pPr>
            <a:r>
              <a:rPr lang="en-US" sz="2800" cap="all" baseline="0" dirty="0" err="1" smtClean="0">
                <a:effectLst/>
              </a:rPr>
              <a:t>Begg’s</a:t>
            </a:r>
            <a:r>
              <a:rPr lang="en-US" sz="2800" cap="all" baseline="0" dirty="0" smtClean="0">
                <a:effectLst/>
              </a:rPr>
              <a:t> labial bow </a:t>
            </a:r>
          </a:p>
          <a:p>
            <a:pPr>
              <a:lnSpc>
                <a:spcPct val="90000"/>
              </a:lnSpc>
            </a:pPr>
            <a:r>
              <a:rPr lang="en-US" sz="2800" cap="all" baseline="0" dirty="0" smtClean="0">
                <a:effectLst/>
              </a:rPr>
              <a:t>Mills retractor </a:t>
            </a:r>
          </a:p>
          <a:p>
            <a:pPr>
              <a:lnSpc>
                <a:spcPct val="90000"/>
              </a:lnSpc>
            </a:pPr>
            <a:r>
              <a:rPr lang="en-US" sz="2800" cap="all" baseline="0" dirty="0" smtClean="0">
                <a:effectLst/>
              </a:rPr>
              <a:t>Fitted labial bow </a:t>
            </a:r>
          </a:p>
          <a:p>
            <a:pPr>
              <a:lnSpc>
                <a:spcPct val="90000"/>
              </a:lnSpc>
            </a:pPr>
            <a:endParaRPr lang="en-US" sz="2800" cap="all" baseline="0" dirty="0" smtClean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3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3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3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dirty="0" smtClean="0">
                <a:effectLst/>
              </a:rPr>
              <a:t>Short labial bow</a:t>
            </a: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cap="all" baseline="0" dirty="0" smtClean="0">
                <a:effectLst/>
              </a:rPr>
              <a:t>Indications </a:t>
            </a:r>
          </a:p>
          <a:p>
            <a:r>
              <a:rPr lang="en-US" cap="all" baseline="0" dirty="0" smtClean="0">
                <a:effectLst/>
              </a:rPr>
              <a:t>  Retraction of </a:t>
            </a:r>
            <a:r>
              <a:rPr lang="en-US" cap="all" baseline="0" dirty="0" err="1" smtClean="0">
                <a:effectLst/>
              </a:rPr>
              <a:t>anteriors</a:t>
            </a:r>
            <a:endParaRPr lang="en-US" cap="all" baseline="0" dirty="0" smtClean="0">
              <a:effectLst/>
            </a:endParaRPr>
          </a:p>
          <a:p>
            <a:r>
              <a:rPr lang="en-US" cap="all" baseline="0" dirty="0" smtClean="0">
                <a:effectLst/>
              </a:rPr>
              <a:t>  Anterior spacing with </a:t>
            </a:r>
            <a:r>
              <a:rPr lang="en-US" cap="all" baseline="0" dirty="0" err="1" smtClean="0">
                <a:effectLst/>
              </a:rPr>
              <a:t>proclination</a:t>
            </a:r>
            <a:r>
              <a:rPr lang="en-US" cap="all" baseline="0" dirty="0" smtClean="0">
                <a:effectLst/>
              </a:rPr>
              <a:t>  </a:t>
            </a:r>
          </a:p>
          <a:p>
            <a:r>
              <a:rPr lang="en-US" cap="all" baseline="0" dirty="0" smtClean="0">
                <a:effectLst/>
              </a:rPr>
              <a:t>  </a:t>
            </a:r>
            <a:r>
              <a:rPr lang="en-US" cap="all" baseline="0" dirty="0" err="1" smtClean="0">
                <a:effectLst/>
              </a:rPr>
              <a:t>Overjet</a:t>
            </a:r>
            <a:r>
              <a:rPr lang="en-US" cap="all" baseline="0" dirty="0" smtClean="0">
                <a:effectLst/>
              </a:rPr>
              <a:t> reduction</a:t>
            </a:r>
          </a:p>
          <a:p>
            <a:pPr>
              <a:buFont typeface="Wingdings" pitchFamily="2" charset="2"/>
              <a:buNone/>
            </a:pPr>
            <a:r>
              <a:rPr lang="en-US" cap="all" baseline="0" dirty="0" smtClean="0">
                <a:effectLst/>
              </a:rPr>
              <a:t> There should be good contact between canine and premolar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5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5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5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5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8153400" cy="5791200"/>
          </a:xfrm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0.7mm wire used</a:t>
            </a:r>
          </a:p>
          <a:p>
            <a:endParaRPr lang="en-US" cap="all" baseline="0" smtClean="0">
              <a:effectLst/>
            </a:endParaRPr>
          </a:p>
          <a:p>
            <a:r>
              <a:rPr lang="en-US" cap="all" baseline="0" smtClean="0">
                <a:effectLst/>
              </a:rPr>
              <a:t>Fabrication:- labial segment of wire is placed at the junction of the incisal and middle third. </a:t>
            </a:r>
          </a:p>
          <a:p>
            <a:pPr>
              <a:buFont typeface="Wingdings" pitchFamily="2" charset="2"/>
              <a:buNone/>
            </a:pPr>
            <a:r>
              <a:rPr lang="en-US" cap="all" baseline="0" smtClean="0">
                <a:effectLst/>
              </a:rPr>
              <a:t>	</a:t>
            </a:r>
          </a:p>
        </p:txBody>
      </p:sp>
      <p:pic>
        <p:nvPicPr>
          <p:cNvPr id="125955" name="Picture 3" descr="pp10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47169" t="18445" r="16982" b="58501"/>
          <a:stretch>
            <a:fillRect/>
          </a:stretch>
        </p:blipFill>
        <p:spPr>
          <a:xfrm>
            <a:off x="2286000" y="3446463"/>
            <a:ext cx="4038600" cy="2338387"/>
          </a:xfrm>
          <a:noFill/>
        </p:spPr>
      </p:pic>
      <p:sp>
        <p:nvSpPr>
          <p:cNvPr id="277508" name="Line 4"/>
          <p:cNvSpPr>
            <a:spLocks noChangeShapeType="1"/>
          </p:cNvSpPr>
          <p:nvPr/>
        </p:nvSpPr>
        <p:spPr bwMode="auto">
          <a:xfrm flipV="1">
            <a:off x="5410200" y="5257800"/>
            <a:ext cx="1219200" cy="76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7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7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7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0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228600"/>
            <a:ext cx="8686800" cy="6248400"/>
          </a:xfrm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endParaRPr lang="en-US" sz="2800" cap="all" baseline="0" dirty="0" smtClean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  Vertical segment starts from </a:t>
            </a:r>
            <a:r>
              <a:rPr lang="en-US" sz="2800" cap="all" baseline="0" dirty="0" err="1" smtClean="0">
                <a:effectLst/>
              </a:rPr>
              <a:t>mesial</a:t>
            </a:r>
            <a:r>
              <a:rPr lang="en-US" sz="2800" cap="all" baseline="0" dirty="0" smtClean="0">
                <a:effectLst/>
              </a:rPr>
              <a:t> third of canine, should be perpendicular to the incisor segment &amp; should be away from </a:t>
            </a:r>
            <a:r>
              <a:rPr lang="en-US" sz="2800" cap="all" baseline="0" dirty="0" err="1" smtClean="0">
                <a:effectLst/>
              </a:rPr>
              <a:t>gingiva</a:t>
            </a:r>
            <a:r>
              <a:rPr lang="en-US" sz="2800" cap="all" baseline="0" dirty="0" smtClean="0">
                <a:effectLst/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</a:t>
            </a:r>
            <a:r>
              <a:rPr lang="en-US" sz="2800" cap="all" baseline="0" dirty="0" err="1" smtClean="0">
                <a:effectLst/>
              </a:rPr>
              <a:t>Occlusally</a:t>
            </a:r>
            <a:r>
              <a:rPr lang="en-US" sz="2800" cap="all" baseline="0" dirty="0" smtClean="0">
                <a:effectLst/>
              </a:rPr>
              <a:t>, it passes between canine and premolar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 	</a:t>
            </a:r>
          </a:p>
        </p:txBody>
      </p:sp>
      <p:pic>
        <p:nvPicPr>
          <p:cNvPr id="279555" name="Picture 3" descr="pp10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47169" t="18445" r="16982" b="58501"/>
          <a:stretch>
            <a:fillRect/>
          </a:stretch>
        </p:blipFill>
        <p:spPr>
          <a:xfrm>
            <a:off x="2286000" y="3195638"/>
            <a:ext cx="4038600" cy="2935287"/>
          </a:xfrm>
          <a:noFill/>
        </p:spPr>
      </p:pic>
      <p:sp>
        <p:nvSpPr>
          <p:cNvPr id="279556" name="Line 4"/>
          <p:cNvSpPr>
            <a:spLocks noChangeShapeType="1"/>
          </p:cNvSpPr>
          <p:nvPr/>
        </p:nvSpPr>
        <p:spPr bwMode="auto">
          <a:xfrm>
            <a:off x="5791200" y="5029200"/>
            <a:ext cx="1295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9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79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79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9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81000"/>
            <a:ext cx="8305800" cy="5638800"/>
          </a:xfrm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  Retentive ends adapted on the lingual or palatal side.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Activation - Compressing the U-loop by 1mm  </a:t>
            </a:r>
          </a:p>
          <a:p>
            <a:endParaRPr lang="en-US" sz="2800" cap="all" baseline="0" dirty="0" smtClean="0">
              <a:effectLst/>
            </a:endParaRPr>
          </a:p>
        </p:txBody>
      </p:sp>
      <p:pic>
        <p:nvPicPr>
          <p:cNvPr id="281603" name="Picture 3" descr="pp102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505200" y="2895600"/>
            <a:ext cx="2084388" cy="3730625"/>
          </a:xfrm>
          <a:noFill/>
        </p:spPr>
      </p:pic>
      <p:sp>
        <p:nvSpPr>
          <p:cNvPr id="281604" name="Line 4"/>
          <p:cNvSpPr>
            <a:spLocks noChangeShapeType="1"/>
          </p:cNvSpPr>
          <p:nvPr/>
        </p:nvSpPr>
        <p:spPr bwMode="auto">
          <a:xfrm>
            <a:off x="4419600" y="3657600"/>
            <a:ext cx="12192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1605" name="Line 5"/>
          <p:cNvSpPr>
            <a:spLocks noChangeShapeType="1"/>
          </p:cNvSpPr>
          <p:nvPr/>
        </p:nvSpPr>
        <p:spPr bwMode="auto">
          <a:xfrm>
            <a:off x="4419600" y="4572000"/>
            <a:ext cx="12192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1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1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1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81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281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1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1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1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1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4" grpId="0" animBg="1"/>
      <p:bldP spid="28160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Long labial bow</a:t>
            </a: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cap="all" baseline="0" dirty="0" smtClean="0">
                <a:effectLst/>
              </a:rPr>
              <a:t>Indications </a:t>
            </a:r>
          </a:p>
          <a:p>
            <a:pPr>
              <a:lnSpc>
                <a:spcPct val="90000"/>
              </a:lnSpc>
            </a:pPr>
            <a:r>
              <a:rPr lang="en-US" cap="all" baseline="0" dirty="0" smtClean="0">
                <a:effectLst/>
              </a:rPr>
              <a:t>Anterior space closure </a:t>
            </a:r>
          </a:p>
          <a:p>
            <a:pPr>
              <a:lnSpc>
                <a:spcPct val="90000"/>
              </a:lnSpc>
            </a:pPr>
            <a:r>
              <a:rPr lang="en-US" cap="all" baseline="0" dirty="0" err="1" smtClean="0">
                <a:effectLst/>
              </a:rPr>
              <a:t>Overjet</a:t>
            </a:r>
            <a:r>
              <a:rPr lang="en-US" cap="all" baseline="0" dirty="0" smtClean="0">
                <a:effectLst/>
              </a:rPr>
              <a:t> reduction </a:t>
            </a:r>
          </a:p>
          <a:p>
            <a:pPr>
              <a:lnSpc>
                <a:spcPct val="90000"/>
              </a:lnSpc>
            </a:pPr>
            <a:r>
              <a:rPr lang="en-US" cap="all" baseline="0" dirty="0" smtClean="0">
                <a:effectLst/>
              </a:rPr>
              <a:t>Closure of the space distal to the canine </a:t>
            </a:r>
          </a:p>
          <a:p>
            <a:pPr>
              <a:lnSpc>
                <a:spcPct val="90000"/>
              </a:lnSpc>
            </a:pPr>
            <a:r>
              <a:rPr lang="en-US" cap="all" baseline="0" dirty="0" smtClean="0">
                <a:effectLst/>
              </a:rPr>
              <a:t>As a retaining device at the end of fixed therapy </a:t>
            </a:r>
            <a:r>
              <a:rPr lang="en-US" cap="all" baseline="0" dirty="0" smtClean="0">
                <a:effectLst/>
              </a:rPr>
              <a:t> </a:t>
            </a:r>
            <a:endParaRPr lang="en-US" cap="all" baseline="0" dirty="0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cap="all" baseline="0" dirty="0" smtClean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3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83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283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283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283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381000"/>
            <a:ext cx="8458200" cy="6019800"/>
          </a:xfrm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0.7 mm wire used in active purpose </a:t>
            </a:r>
          </a:p>
          <a:p>
            <a:r>
              <a:rPr lang="en-US" cap="all" baseline="0" smtClean="0">
                <a:effectLst/>
              </a:rPr>
              <a:t>0.9 mm wire used in passive purpose </a:t>
            </a:r>
          </a:p>
          <a:p>
            <a:r>
              <a:rPr lang="en-US" cap="all" baseline="0" smtClean="0">
                <a:effectLst/>
              </a:rPr>
              <a:t>Fabrication - same as short labial bow but occlusal wire passes between two premolars </a:t>
            </a:r>
          </a:p>
          <a:p>
            <a:r>
              <a:rPr lang="en-US" cap="all" baseline="0" smtClean="0">
                <a:effectLst/>
              </a:rPr>
              <a:t>Activated by compressing the U-loop</a:t>
            </a:r>
          </a:p>
        </p:txBody>
      </p:sp>
      <p:pic>
        <p:nvPicPr>
          <p:cNvPr id="285699" name="Picture 3" descr="pp100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21751" t="9523" r="54266" b="70784"/>
          <a:stretch>
            <a:fillRect/>
          </a:stretch>
        </p:blipFill>
        <p:spPr>
          <a:xfrm>
            <a:off x="2819400" y="3810000"/>
            <a:ext cx="3429000" cy="2527300"/>
          </a:xfrm>
          <a:noFill/>
        </p:spPr>
      </p:pic>
      <p:sp>
        <p:nvSpPr>
          <p:cNvPr id="285700" name="Line 4"/>
          <p:cNvSpPr>
            <a:spLocks noChangeShapeType="1"/>
          </p:cNvSpPr>
          <p:nvPr/>
        </p:nvSpPr>
        <p:spPr bwMode="auto">
          <a:xfrm>
            <a:off x="5791200" y="5029200"/>
            <a:ext cx="91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5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5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5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5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5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85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5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7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Roberts retractor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It was first designed by G.H Robert</a:t>
            </a:r>
          </a:p>
          <a:p>
            <a:r>
              <a:rPr lang="en-US" cap="all" baseline="0" smtClean="0">
                <a:effectLst/>
              </a:rPr>
              <a:t>Indication</a:t>
            </a:r>
          </a:p>
          <a:p>
            <a:pPr>
              <a:buFont typeface="Wingdings" pitchFamily="2" charset="2"/>
              <a:buNone/>
            </a:pPr>
            <a:r>
              <a:rPr lang="en-US" cap="all" baseline="0" smtClean="0">
                <a:effectLst/>
              </a:rPr>
              <a:t>	it is suitable only for retraction of four incisors following retraction of canines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8458200" cy="6096000"/>
          </a:xfrm>
          <a:noFill/>
        </p:spPr>
        <p:txBody>
          <a:bodyPr/>
          <a:lstStyle/>
          <a:p>
            <a:endParaRPr lang="en-US" sz="2800" cap="all" baseline="0" smtClean="0">
              <a:effectLst/>
            </a:endParaRPr>
          </a:p>
          <a:p>
            <a:r>
              <a:rPr lang="en-US" cap="all" baseline="0" smtClean="0">
                <a:effectLst/>
              </a:rPr>
              <a:t>This is a flexible bow which is constructed from 0.5 or 0.6 mm wire inserted  into a stainless steel tubing to give support to either end of the bow</a:t>
            </a:r>
          </a:p>
        </p:txBody>
      </p:sp>
      <p:pic>
        <p:nvPicPr>
          <p:cNvPr id="289795" name="Picture 3" descr="pp10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6579" t="15384" r="21144" b="11539"/>
          <a:stretch>
            <a:fillRect/>
          </a:stretch>
        </p:blipFill>
        <p:spPr>
          <a:xfrm>
            <a:off x="2667000" y="3025775"/>
            <a:ext cx="3657600" cy="2416175"/>
          </a:xfrm>
          <a:noFill/>
        </p:spPr>
      </p:pic>
      <p:sp>
        <p:nvSpPr>
          <p:cNvPr id="289796" name="Line 4"/>
          <p:cNvSpPr>
            <a:spLocks noChangeShapeType="1"/>
          </p:cNvSpPr>
          <p:nvPr/>
        </p:nvSpPr>
        <p:spPr bwMode="auto">
          <a:xfrm>
            <a:off x="5791200" y="4495800"/>
            <a:ext cx="15240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9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89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89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9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8458200" cy="6172200"/>
          </a:xfrm>
          <a:noFill/>
        </p:spPr>
        <p:txBody>
          <a:bodyPr/>
          <a:lstStyle/>
          <a:p>
            <a:r>
              <a:rPr lang="en-US" sz="2800" cap="all" baseline="0" dirty="0" smtClean="0">
                <a:effectLst/>
              </a:rPr>
              <a:t>Fabrication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Labial segment of wire is placed at the  junction of the </a:t>
            </a:r>
            <a:r>
              <a:rPr lang="en-US" sz="2800" cap="all" baseline="0" dirty="0" err="1" smtClean="0">
                <a:effectLst/>
              </a:rPr>
              <a:t>incisal</a:t>
            </a:r>
            <a:r>
              <a:rPr lang="en-US" sz="2800" cap="all" baseline="0" dirty="0" smtClean="0">
                <a:effectLst/>
              </a:rPr>
              <a:t> and middle third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Extends only two thirds of the </a:t>
            </a:r>
            <a:r>
              <a:rPr lang="en-US" sz="2800" cap="all" baseline="0" dirty="0" err="1" smtClean="0">
                <a:effectLst/>
              </a:rPr>
              <a:t>mesiodistal</a:t>
            </a:r>
            <a:r>
              <a:rPr lang="en-US" sz="2800" cap="all" baseline="0" dirty="0" smtClean="0">
                <a:effectLst/>
              </a:rPr>
              <a:t> width of the lateral incisors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A coil of 3mm internal diameter placed </a:t>
            </a:r>
            <a:r>
              <a:rPr lang="en-US" sz="2800" cap="all" baseline="0" dirty="0" err="1" smtClean="0">
                <a:effectLst/>
              </a:rPr>
              <a:t>mesial</a:t>
            </a:r>
            <a:r>
              <a:rPr lang="en-US" sz="2800" cap="all" baseline="0" dirty="0" smtClean="0">
                <a:effectLst/>
              </a:rPr>
              <a:t> to </a:t>
            </a:r>
            <a:r>
              <a:rPr lang="en-US" sz="2800" cap="all" baseline="0" dirty="0" smtClean="0">
                <a:effectLst/>
              </a:rPr>
              <a:t>canine  </a:t>
            </a:r>
            <a:endParaRPr lang="en-US" sz="2800" cap="all" baseline="0" dirty="0" smtClean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	</a:t>
            </a:r>
          </a:p>
        </p:txBody>
      </p:sp>
      <p:pic>
        <p:nvPicPr>
          <p:cNvPr id="291843" name="Picture 3" descr="pp10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l="15891" t="4474" r="11133" b="17424"/>
          <a:stretch>
            <a:fillRect/>
          </a:stretch>
        </p:blipFill>
        <p:spPr>
          <a:xfrm>
            <a:off x="1371600" y="4267200"/>
            <a:ext cx="2738438" cy="1981200"/>
          </a:xfrm>
          <a:noFill/>
        </p:spPr>
      </p:pic>
      <p:pic>
        <p:nvPicPr>
          <p:cNvPr id="291844" name="Picture 4" descr="pp101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 l="16579" t="15384" r="21144" b="11539"/>
          <a:stretch>
            <a:fillRect/>
          </a:stretch>
        </p:blipFill>
        <p:spPr>
          <a:xfrm>
            <a:off x="4648200" y="4343400"/>
            <a:ext cx="2743200" cy="1930400"/>
          </a:xfrm>
          <a:noFill/>
        </p:spPr>
      </p:pic>
      <p:sp>
        <p:nvSpPr>
          <p:cNvPr id="291845" name="Line 5"/>
          <p:cNvSpPr>
            <a:spLocks noChangeShapeType="1"/>
          </p:cNvSpPr>
          <p:nvPr/>
        </p:nvSpPr>
        <p:spPr bwMode="auto">
          <a:xfrm>
            <a:off x="5638800" y="5638800"/>
            <a:ext cx="2057400" cy="533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1846" name="Line 6"/>
          <p:cNvSpPr>
            <a:spLocks noChangeShapeType="1"/>
          </p:cNvSpPr>
          <p:nvPr/>
        </p:nvSpPr>
        <p:spPr bwMode="auto">
          <a:xfrm>
            <a:off x="3581400" y="4648200"/>
            <a:ext cx="1447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1847" name="Line 7"/>
          <p:cNvSpPr>
            <a:spLocks noChangeShapeType="1"/>
          </p:cNvSpPr>
          <p:nvPr/>
        </p:nvSpPr>
        <p:spPr bwMode="auto">
          <a:xfrm>
            <a:off x="6248400" y="4876800"/>
            <a:ext cx="1371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1848" name="Line 8"/>
          <p:cNvSpPr>
            <a:spLocks noChangeShapeType="1"/>
          </p:cNvSpPr>
          <p:nvPr/>
        </p:nvSpPr>
        <p:spPr bwMode="auto">
          <a:xfrm>
            <a:off x="6934200" y="5257800"/>
            <a:ext cx="1371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1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1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291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1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1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1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91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1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1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91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1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1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5" grpId="0" animBg="1"/>
      <p:bldP spid="291846" grpId="0" animBg="1"/>
      <p:bldP spid="291847" grpId="0" animBg="1"/>
      <p:bldP spid="29184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533400"/>
            <a:ext cx="8458200" cy="57150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It is activated by closing the coil</a:t>
            </a:r>
          </a:p>
        </p:txBody>
      </p:sp>
      <p:pic>
        <p:nvPicPr>
          <p:cNvPr id="293891" name="Picture 3" descr="pp10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6579" t="15384" r="21144" b="11539"/>
          <a:stretch>
            <a:fillRect/>
          </a:stretch>
        </p:blipFill>
        <p:spPr>
          <a:xfrm>
            <a:off x="2362200" y="2606675"/>
            <a:ext cx="3657600" cy="2416175"/>
          </a:xfr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93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Reverse labial bow</a:t>
            </a:r>
          </a:p>
        </p:txBody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Indication </a:t>
            </a:r>
          </a:p>
          <a:p>
            <a:pPr>
              <a:buFont typeface="Wingdings" pitchFamily="2" charset="2"/>
              <a:buNone/>
            </a:pPr>
            <a:r>
              <a:rPr lang="en-US" cap="all" baseline="0" smtClean="0">
                <a:effectLst/>
              </a:rPr>
              <a:t>	For retaining tooth positions </a:t>
            </a:r>
          </a:p>
          <a:p>
            <a:pPr>
              <a:buFont typeface="Wingdings" pitchFamily="2" charset="2"/>
              <a:buNone/>
            </a:pPr>
            <a:r>
              <a:rPr lang="en-US" cap="all" baseline="0" smtClean="0">
                <a:effectLst/>
              </a:rPr>
              <a:t>	For minor tooth movements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"/>
            <a:ext cx="8458200" cy="5867400"/>
          </a:xfrm>
          <a:noFill/>
        </p:spPr>
        <p:txBody>
          <a:bodyPr/>
          <a:lstStyle/>
          <a:p>
            <a:r>
              <a:rPr lang="en-US" sz="3600" cap="all" baseline="0" smtClean="0">
                <a:effectLst/>
              </a:rPr>
              <a:t>0.7 mm wire used </a:t>
            </a:r>
          </a:p>
          <a:p>
            <a:r>
              <a:rPr lang="en-US" sz="3600" cap="all" baseline="0" smtClean="0">
                <a:effectLst/>
              </a:rPr>
              <a:t>Fabrication:-loops are placed distal to the canine and the free ends of the U-loops are adapted occlusally between the premolar and canine </a:t>
            </a:r>
          </a:p>
        </p:txBody>
      </p:sp>
      <p:pic>
        <p:nvPicPr>
          <p:cNvPr id="297987" name="Picture 3" descr="pp10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l="18867" t="13707" r="43396" b="55296"/>
          <a:stretch>
            <a:fillRect/>
          </a:stretch>
        </p:blipFill>
        <p:spPr>
          <a:xfrm>
            <a:off x="1447800" y="3446463"/>
            <a:ext cx="2876550" cy="2014537"/>
          </a:xfrm>
          <a:noFill/>
        </p:spPr>
      </p:pic>
      <p:pic>
        <p:nvPicPr>
          <p:cNvPr id="297988" name="Picture 4" descr="pp101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 t="50000" r="28947" b="13628"/>
          <a:stretch>
            <a:fillRect/>
          </a:stretch>
        </p:blipFill>
        <p:spPr>
          <a:xfrm>
            <a:off x="4705350" y="3363913"/>
            <a:ext cx="2819400" cy="2068512"/>
          </a:xfrm>
          <a:noFill/>
        </p:spPr>
      </p:pic>
      <p:sp>
        <p:nvSpPr>
          <p:cNvPr id="297989" name="Line 5"/>
          <p:cNvSpPr>
            <a:spLocks noChangeShapeType="1"/>
          </p:cNvSpPr>
          <p:nvPr/>
        </p:nvSpPr>
        <p:spPr bwMode="auto">
          <a:xfrm>
            <a:off x="3124200" y="4648200"/>
            <a:ext cx="1066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990" name="Line 6"/>
          <p:cNvSpPr>
            <a:spLocks noChangeShapeType="1"/>
          </p:cNvSpPr>
          <p:nvPr/>
        </p:nvSpPr>
        <p:spPr bwMode="auto">
          <a:xfrm>
            <a:off x="7315200" y="4572000"/>
            <a:ext cx="1066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7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97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97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9" grpId="0" animBg="1"/>
      <p:bldP spid="29799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04800"/>
            <a:ext cx="8077200" cy="5715000"/>
          </a:xfrm>
          <a:noFill/>
        </p:spPr>
        <p:txBody>
          <a:bodyPr/>
          <a:lstStyle/>
          <a:p>
            <a:r>
              <a:rPr lang="en-US" sz="2800" cap="all" baseline="0" dirty="0" smtClean="0">
                <a:effectLst/>
              </a:rPr>
              <a:t>This is too stiff for effective incisor retraction </a:t>
            </a:r>
          </a:p>
          <a:p>
            <a:pPr>
              <a:buFont typeface="Wingdings" pitchFamily="2" charset="2"/>
              <a:buNone/>
            </a:pPr>
            <a:endParaRPr lang="en-US" sz="2800" cap="all" baseline="0" dirty="0" smtClean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Activation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  First the U-loop is opened this results in lowering of the labial bow in the incisor region .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dirty="0" smtClean="0">
                <a:effectLst/>
              </a:rPr>
              <a:t>   A compensatory bend is given </a:t>
            </a:r>
          </a:p>
        </p:txBody>
      </p:sp>
      <p:pic>
        <p:nvPicPr>
          <p:cNvPr id="300035" name="Picture 3" descr="pp101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67572" t="64815" b="13165"/>
          <a:stretch>
            <a:fillRect/>
          </a:stretch>
        </p:blipFill>
        <p:spPr>
          <a:xfrm>
            <a:off x="3657600" y="4114800"/>
            <a:ext cx="1981200" cy="1924050"/>
          </a:xfrm>
          <a:noFill/>
        </p:spPr>
      </p:pic>
      <p:sp>
        <p:nvSpPr>
          <p:cNvPr id="300036" name="Line 4"/>
          <p:cNvSpPr>
            <a:spLocks noChangeShapeType="1"/>
          </p:cNvSpPr>
          <p:nvPr/>
        </p:nvSpPr>
        <p:spPr bwMode="auto">
          <a:xfrm>
            <a:off x="4953000" y="4648200"/>
            <a:ext cx="1295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0037" name="Line 5"/>
          <p:cNvSpPr>
            <a:spLocks noChangeShapeType="1"/>
          </p:cNvSpPr>
          <p:nvPr/>
        </p:nvSpPr>
        <p:spPr bwMode="auto">
          <a:xfrm>
            <a:off x="2819400" y="5257800"/>
            <a:ext cx="1066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0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0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0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00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0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0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00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0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0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6" grpId="0" animBg="1"/>
      <p:bldP spid="30003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en-US" sz="4000" cap="all" baseline="0" smtClean="0">
                <a:effectLst/>
              </a:rPr>
              <a:t>Begg’s labial bow</a:t>
            </a:r>
            <a:br>
              <a:rPr lang="en-US" sz="4000" cap="all" baseline="0" smtClean="0">
                <a:effectLst/>
              </a:rPr>
            </a:br>
            <a:r>
              <a:rPr lang="en-US" sz="4000" cap="all" baseline="0" smtClean="0">
                <a:effectLst/>
              </a:rPr>
              <a:t>(</a:t>
            </a:r>
            <a:r>
              <a:rPr lang="en-US" sz="2800" cap="all" baseline="0" smtClean="0">
                <a:effectLst/>
              </a:rPr>
              <a:t>Wrap Around / Around the Globe Bow)</a:t>
            </a:r>
          </a:p>
        </p:txBody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Popularized by P.R . Begg</a:t>
            </a:r>
          </a:p>
          <a:p>
            <a:r>
              <a:rPr lang="en-US" cap="all" baseline="0" smtClean="0">
                <a:effectLst/>
              </a:rPr>
              <a:t>It is used as retainer after fixed orthodontic therapy </a:t>
            </a:r>
          </a:p>
          <a:p>
            <a:r>
              <a:rPr lang="en-US" cap="all" baseline="0" smtClean="0">
                <a:effectLst/>
              </a:rPr>
              <a:t>0.9 mm wire is used </a:t>
            </a:r>
          </a:p>
          <a:p>
            <a:pPr>
              <a:buFont typeface="Wingdings" pitchFamily="2" charset="2"/>
              <a:buNone/>
            </a:pPr>
            <a:endParaRPr lang="en-US" cap="all" baseline="0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en-US" cap="all" baseline="0" smtClean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02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02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302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04800"/>
            <a:ext cx="8458200" cy="60198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Fabrication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   consists of labial wire that extends till the last erupted molar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   U-loop is incorporated at the pre molar and molar area to close the band spaces </a:t>
            </a:r>
          </a:p>
        </p:txBody>
      </p:sp>
      <p:pic>
        <p:nvPicPr>
          <p:cNvPr id="304131" name="Picture 3" descr="pp101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2955" r="9312" b="3178"/>
          <a:stretch>
            <a:fillRect/>
          </a:stretch>
        </p:blipFill>
        <p:spPr>
          <a:xfrm>
            <a:off x="2590800" y="2894013"/>
            <a:ext cx="3505200" cy="3209925"/>
          </a:xfrm>
          <a:noFill/>
        </p:spPr>
      </p:pic>
      <p:sp>
        <p:nvSpPr>
          <p:cNvPr id="304132" name="Line 4"/>
          <p:cNvSpPr>
            <a:spLocks noChangeShapeType="1"/>
          </p:cNvSpPr>
          <p:nvPr/>
        </p:nvSpPr>
        <p:spPr bwMode="auto">
          <a:xfrm flipH="1" flipV="1">
            <a:off x="5791200" y="5867400"/>
            <a:ext cx="1524000" cy="76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04133" name="Line 5"/>
          <p:cNvSpPr>
            <a:spLocks noChangeShapeType="1"/>
          </p:cNvSpPr>
          <p:nvPr/>
        </p:nvSpPr>
        <p:spPr bwMode="auto">
          <a:xfrm flipH="1" flipV="1">
            <a:off x="5943600" y="4648200"/>
            <a:ext cx="1524000" cy="76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04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4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4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4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4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04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2" grpId="0" animBg="1"/>
      <p:bldP spid="3041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Mills retractor </a:t>
            </a:r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It is also called extended labial bow</a:t>
            </a:r>
          </a:p>
          <a:p>
            <a:r>
              <a:rPr lang="en-US" cap="all" baseline="0" smtClean="0">
                <a:effectLst/>
              </a:rPr>
              <a:t>Indication </a:t>
            </a:r>
          </a:p>
          <a:p>
            <a:pPr>
              <a:buFont typeface="Wingdings" pitchFamily="2" charset="2"/>
              <a:buNone/>
            </a:pPr>
            <a:r>
              <a:rPr lang="en-US" cap="all" baseline="0" smtClean="0">
                <a:effectLst/>
              </a:rPr>
              <a:t>   Large  overjet</a:t>
            </a:r>
          </a:p>
          <a:p>
            <a:pPr>
              <a:buFont typeface="Wingdings" pitchFamily="2" charset="2"/>
              <a:buNone/>
            </a:pPr>
            <a:r>
              <a:rPr lang="en-US" cap="all" baseline="0" smtClean="0">
                <a:effectLst/>
              </a:rPr>
              <a:t>   For alignment of irregular incisors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8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308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308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8534400" cy="57912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0.7 mm wire is used </a:t>
            </a:r>
          </a:p>
          <a:p>
            <a:r>
              <a:rPr lang="en-US" sz="2800" cap="all" baseline="0" smtClean="0">
                <a:effectLst/>
              </a:rPr>
              <a:t>This labial bow has an extensive looping of the wire so as to increase the flexibility and range of action </a:t>
            </a:r>
          </a:p>
          <a:p>
            <a:r>
              <a:rPr lang="en-US" sz="2800" cap="all" baseline="0" smtClean="0">
                <a:effectLst/>
              </a:rPr>
              <a:t>Poor patient acceptance</a:t>
            </a:r>
          </a:p>
          <a:p>
            <a:r>
              <a:rPr lang="en-US" sz="2800" cap="all" baseline="0" smtClean="0">
                <a:effectLst/>
              </a:rPr>
              <a:t>Complex design  </a:t>
            </a:r>
          </a:p>
        </p:txBody>
      </p:sp>
      <p:pic>
        <p:nvPicPr>
          <p:cNvPr id="310275" name="Picture 3" descr="pp100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l="44728" t="51126" r="30733" b="40178"/>
          <a:stretch>
            <a:fillRect/>
          </a:stretch>
        </p:blipFill>
        <p:spPr>
          <a:xfrm>
            <a:off x="990600" y="3695700"/>
            <a:ext cx="3581400" cy="1733550"/>
          </a:xfrm>
          <a:noFill/>
        </p:spPr>
      </p:pic>
      <p:pic>
        <p:nvPicPr>
          <p:cNvPr id="310276" name="Picture 4" descr="pp101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 l="8875" t="11539" r="6766" b="19231"/>
          <a:stretch>
            <a:fillRect/>
          </a:stretch>
        </p:blipFill>
        <p:spPr>
          <a:xfrm>
            <a:off x="4724400" y="3695700"/>
            <a:ext cx="3505200" cy="1739900"/>
          </a:xfrm>
          <a:noFill/>
        </p:spPr>
      </p:pic>
      <p:sp>
        <p:nvSpPr>
          <p:cNvPr id="310277" name="Line 5"/>
          <p:cNvSpPr>
            <a:spLocks noChangeShapeType="1"/>
          </p:cNvSpPr>
          <p:nvPr/>
        </p:nvSpPr>
        <p:spPr bwMode="auto">
          <a:xfrm>
            <a:off x="7467600" y="4114800"/>
            <a:ext cx="12192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0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0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0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10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Fitted labial bow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8458200" cy="44196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Used to secure the incisors firmly after they been rotated </a:t>
            </a:r>
          </a:p>
          <a:p>
            <a:r>
              <a:rPr lang="en-US" sz="2800" cap="all" baseline="0" smtClean="0">
                <a:effectLst/>
              </a:rPr>
              <a:t>It acts as retainer </a:t>
            </a:r>
          </a:p>
          <a:p>
            <a:r>
              <a:rPr lang="en-US" sz="2800" cap="all" baseline="0" smtClean="0">
                <a:effectLst/>
              </a:rPr>
              <a:t>It is not used in active tooth movement</a:t>
            </a:r>
          </a:p>
          <a:p>
            <a:r>
              <a:rPr lang="en-US" sz="2800" cap="all" baseline="0" smtClean="0">
                <a:effectLst/>
              </a:rPr>
              <a:t>0.7 mm  wire is used  </a:t>
            </a:r>
          </a:p>
        </p:txBody>
      </p:sp>
      <p:pic>
        <p:nvPicPr>
          <p:cNvPr id="312324" name="Picture 4" descr="pp100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3945" t="18011" r="52704" b="49966"/>
          <a:stretch>
            <a:fillRect/>
          </a:stretch>
        </p:blipFill>
        <p:spPr>
          <a:xfrm>
            <a:off x="5638800" y="4267200"/>
            <a:ext cx="2819400" cy="2046288"/>
          </a:xfr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2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1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2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2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12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en-US" sz="4000" cap="all" baseline="0" smtClean="0">
                <a:effectLst/>
              </a:rPr>
              <a:t>High labial bow with apron spring </a:t>
            </a:r>
          </a:p>
        </p:txBody>
      </p:sp>
      <p:sp>
        <p:nvSpPr>
          <p:cNvPr id="3143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8686800" cy="41148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Used in retraction of one or more teeth </a:t>
            </a:r>
          </a:p>
          <a:p>
            <a:r>
              <a:rPr lang="en-US" sz="2800" cap="all" baseline="0" smtClean="0">
                <a:effectLst/>
              </a:rPr>
              <a:t>Large overjet </a:t>
            </a:r>
          </a:p>
          <a:p>
            <a:r>
              <a:rPr lang="en-US" sz="2800" cap="all" baseline="0" smtClean="0">
                <a:effectLst/>
              </a:rPr>
              <a:t>It is very similar to a Roberts retractor </a:t>
            </a:r>
          </a:p>
          <a:p>
            <a:r>
              <a:rPr lang="en-US" sz="2800" cap="all" baseline="0" smtClean="0">
                <a:effectLst/>
              </a:rPr>
              <a:t>Highly flexible </a:t>
            </a:r>
          </a:p>
          <a:p>
            <a:r>
              <a:rPr lang="en-US" sz="2800" cap="all" baseline="0" smtClean="0">
                <a:effectLst/>
              </a:rPr>
              <a:t>Light force </a:t>
            </a:r>
          </a:p>
        </p:txBody>
      </p:sp>
      <p:pic>
        <p:nvPicPr>
          <p:cNvPr id="144388" name="Picture 4" descr="pp10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58490" t="48877" r="3773" b="25145"/>
          <a:stretch>
            <a:fillRect/>
          </a:stretch>
        </p:blipFill>
        <p:spPr>
          <a:xfrm>
            <a:off x="4191000" y="4419600"/>
            <a:ext cx="4038600" cy="1981200"/>
          </a:xfr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4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4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4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4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4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04800"/>
            <a:ext cx="8458200" cy="57150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Fabrication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	A heavy base arch of 0.9mm to 1mm wire extends into the buccal sulcus 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	apron spring made of 0.4mm wire is attached to the high labial bow </a:t>
            </a:r>
          </a:p>
          <a:p>
            <a:endParaRPr lang="en-US" sz="2800" cap="all" baseline="0" smtClean="0">
              <a:effectLst/>
            </a:endParaRPr>
          </a:p>
        </p:txBody>
      </p:sp>
      <p:pic>
        <p:nvPicPr>
          <p:cNvPr id="316419" name="Picture 3" descr="pp10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l="58490" t="48877" r="3773" b="25145"/>
          <a:stretch>
            <a:fillRect/>
          </a:stretch>
        </p:blipFill>
        <p:spPr>
          <a:xfrm>
            <a:off x="762000" y="3446463"/>
            <a:ext cx="3505200" cy="1930400"/>
          </a:xfrm>
          <a:noFill/>
        </p:spPr>
      </p:pic>
      <p:pic>
        <p:nvPicPr>
          <p:cNvPr id="316420" name="Picture 4" descr="pp100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 l="71996" t="49767" r="4263" b="39650"/>
          <a:stretch>
            <a:fillRect/>
          </a:stretch>
        </p:blipFill>
        <p:spPr>
          <a:xfrm>
            <a:off x="4419600" y="3446463"/>
            <a:ext cx="3124200" cy="1947862"/>
          </a:xfrm>
          <a:noFill/>
        </p:spPr>
      </p:pic>
      <p:sp>
        <p:nvSpPr>
          <p:cNvPr id="316421" name="Line 5"/>
          <p:cNvSpPr>
            <a:spLocks noChangeShapeType="1"/>
          </p:cNvSpPr>
          <p:nvPr/>
        </p:nvSpPr>
        <p:spPr bwMode="auto">
          <a:xfrm>
            <a:off x="6858000" y="40386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6422" name="Line 6"/>
          <p:cNvSpPr>
            <a:spLocks noChangeShapeType="1"/>
          </p:cNvSpPr>
          <p:nvPr/>
        </p:nvSpPr>
        <p:spPr bwMode="auto">
          <a:xfrm>
            <a:off x="3657600" y="4267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6423" name="Line 7"/>
          <p:cNvSpPr>
            <a:spLocks noChangeShapeType="1"/>
          </p:cNvSpPr>
          <p:nvPr/>
        </p:nvSpPr>
        <p:spPr bwMode="auto">
          <a:xfrm>
            <a:off x="6477000" y="4724400"/>
            <a:ext cx="11430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6424" name="Line 8"/>
          <p:cNvSpPr>
            <a:spLocks noChangeShapeType="1"/>
          </p:cNvSpPr>
          <p:nvPr/>
        </p:nvSpPr>
        <p:spPr bwMode="auto">
          <a:xfrm>
            <a:off x="2895600" y="4876800"/>
            <a:ext cx="11430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6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6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16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1" grpId="0" animBg="1"/>
      <p:bldP spid="316422" grpId="0" animBg="1"/>
      <p:bldP spid="316423" grpId="0" animBg="1"/>
      <p:bldP spid="3164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81000"/>
            <a:ext cx="8686800" cy="5638800"/>
          </a:xfrm>
          <a:noFill/>
        </p:spPr>
        <p:txBody>
          <a:bodyPr/>
          <a:lstStyle/>
          <a:p>
            <a:r>
              <a:rPr lang="en-US" sz="2800" cap="all" baseline="0" smtClean="0">
                <a:effectLst/>
              </a:rPr>
              <a:t>Activation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   It is activated by bending the upright arms of the apron springs towards the teeth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   3mm activation at a time 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   Disadvantages are difficulty in construction and soft tissue injury</a:t>
            </a:r>
          </a:p>
          <a:p>
            <a:pPr>
              <a:buFont typeface="Wingdings" pitchFamily="2" charset="2"/>
              <a:buNone/>
            </a:pPr>
            <a:r>
              <a:rPr lang="en-US" sz="2800" cap="all" baseline="0" smtClean="0">
                <a:effectLst/>
              </a:rPr>
              <a:t>  </a:t>
            </a:r>
          </a:p>
        </p:txBody>
      </p:sp>
      <p:pic>
        <p:nvPicPr>
          <p:cNvPr id="318467" name="Picture 3" descr="pp10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58490" t="48877" r="3773" b="25145"/>
          <a:stretch>
            <a:fillRect/>
          </a:stretch>
        </p:blipFill>
        <p:spPr>
          <a:xfrm>
            <a:off x="2590800" y="4110038"/>
            <a:ext cx="4038600" cy="1982787"/>
          </a:xfr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8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8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8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cap="all" baseline="0" smtClean="0">
                <a:effectLst/>
              </a:rPr>
              <a:t>Split labial bow</a:t>
            </a:r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</p:spPr>
        <p:txBody>
          <a:bodyPr/>
          <a:lstStyle/>
          <a:p>
            <a:r>
              <a:rPr lang="en-US" sz="3600" cap="all" baseline="0" smtClean="0">
                <a:effectLst/>
              </a:rPr>
              <a:t>Used for anterior retraction</a:t>
            </a:r>
            <a:r>
              <a:rPr lang="en-US" sz="2400" cap="all" baseline="0" smtClean="0">
                <a:effectLst/>
              </a:rPr>
              <a:t> </a:t>
            </a:r>
          </a:p>
          <a:p>
            <a:r>
              <a:rPr lang="en-US" sz="3600" cap="all" baseline="0" smtClean="0">
                <a:effectLst/>
              </a:rPr>
              <a:t>Closer of midline diastema</a:t>
            </a:r>
          </a:p>
        </p:txBody>
      </p:sp>
      <p:pic>
        <p:nvPicPr>
          <p:cNvPr id="320516" name="Picture 4" descr="pp100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14174" t="59999" r="46887" b="11111"/>
          <a:stretch>
            <a:fillRect/>
          </a:stretch>
        </p:blipFill>
        <p:spPr>
          <a:xfrm>
            <a:off x="4876800" y="1600200"/>
            <a:ext cx="3562350" cy="4029075"/>
          </a:xfr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514600"/>
            <a:ext cx="8229600" cy="1384300"/>
          </a:xfrm>
          <a:noFill/>
        </p:spPr>
        <p:txBody>
          <a:bodyPr>
            <a:normAutofit fontScale="90000"/>
          </a:bodyPr>
          <a:lstStyle/>
          <a:p>
            <a:r>
              <a:rPr lang="en-US" sz="8800" cap="all" baseline="0" dirty="0" smtClean="0">
                <a:effectLst/>
              </a:rPr>
              <a:t>THANK YOU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611</Words>
  <Application>Microsoft Office PowerPoint</Application>
  <PresentationFormat>On-screen Show (4:3)</PresentationFormat>
  <Paragraphs>141</Paragraphs>
  <Slides>32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Slide 1</vt:lpstr>
      <vt:lpstr>Slide 2</vt:lpstr>
      <vt:lpstr>Slide 3</vt:lpstr>
      <vt:lpstr>BOWS</vt:lpstr>
      <vt:lpstr>LABIAL BOWS</vt:lpstr>
      <vt:lpstr>Parts of labial bow</vt:lpstr>
      <vt:lpstr>Placement of the incisor segment</vt:lpstr>
      <vt:lpstr>Slide 8</vt:lpstr>
      <vt:lpstr>Types</vt:lpstr>
      <vt:lpstr>Short labial bow</vt:lpstr>
      <vt:lpstr>Slide 11</vt:lpstr>
      <vt:lpstr>Slide 12</vt:lpstr>
      <vt:lpstr>Slide 13</vt:lpstr>
      <vt:lpstr>Long labial bow</vt:lpstr>
      <vt:lpstr>Slide 15</vt:lpstr>
      <vt:lpstr>Roberts retractor</vt:lpstr>
      <vt:lpstr>Slide 17</vt:lpstr>
      <vt:lpstr>Slide 18</vt:lpstr>
      <vt:lpstr>Slide 19</vt:lpstr>
      <vt:lpstr>Reverse labial bow</vt:lpstr>
      <vt:lpstr>Slide 21</vt:lpstr>
      <vt:lpstr>Slide 22</vt:lpstr>
      <vt:lpstr>Begg’s labial bow (Wrap Around / Around the Globe Bow)</vt:lpstr>
      <vt:lpstr>Slide 24</vt:lpstr>
      <vt:lpstr>Mills retractor </vt:lpstr>
      <vt:lpstr>Slide 26</vt:lpstr>
      <vt:lpstr>Fitted labial bow</vt:lpstr>
      <vt:lpstr>High labial bow with apron spring </vt:lpstr>
      <vt:lpstr>Slide 29</vt:lpstr>
      <vt:lpstr>Slide 30</vt:lpstr>
      <vt:lpstr>Split labial bow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shree</dc:creator>
  <cp:lastModifiedBy>Mr Admin</cp:lastModifiedBy>
  <cp:revision>6</cp:revision>
  <dcterms:created xsi:type="dcterms:W3CDTF">2006-08-16T00:00:00Z</dcterms:created>
  <dcterms:modified xsi:type="dcterms:W3CDTF">2014-03-28T06:18:54Z</dcterms:modified>
</cp:coreProperties>
</file>